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4"/>
  </p:sldMasterIdLst>
  <p:sldIdLst>
    <p:sldId id="256" r:id="rId5"/>
    <p:sldId id="258" r:id="rId6"/>
    <p:sldId id="259" r:id="rId7"/>
    <p:sldId id="260" r:id="rId8"/>
    <p:sldId id="262" r:id="rId9"/>
    <p:sldId id="261" r:id="rId10"/>
    <p:sldId id="263" r:id="rId11"/>
    <p:sldId id="264" r:id="rId12"/>
    <p:sldId id="269" r:id="rId13"/>
    <p:sldId id="278" r:id="rId14"/>
    <p:sldId id="279" r:id="rId15"/>
    <p:sldId id="281" r:id="rId16"/>
    <p:sldId id="266" r:id="rId17"/>
    <p:sldId id="268" r:id="rId18"/>
    <p:sldId id="274" r:id="rId19"/>
    <p:sldId id="280" r:id="rId20"/>
    <p:sldId id="275" r:id="rId21"/>
    <p:sldId id="277" r:id="rId22"/>
    <p:sldId id="26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0F90FD-7A21-460C-BFF0-12E5D9F59A58}" v="1" dt="2023-05-04T20:19:22.0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25" d="100"/>
        <a:sy n="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yed Sohaib Ali Syed Sohaib Ali" userId="8701418fa3954321" providerId="LiveId" clId="{370F90FD-7A21-460C-BFF0-12E5D9F59A58}"/>
    <pc:docChg chg="undo custSel addSld delSld modSld">
      <pc:chgData name="Syed Sohaib Ali Syed Sohaib Ali" userId="8701418fa3954321" providerId="LiveId" clId="{370F90FD-7A21-460C-BFF0-12E5D9F59A58}" dt="2023-05-04T20:19:40.402" v="109" actId="1076"/>
      <pc:docMkLst>
        <pc:docMk/>
      </pc:docMkLst>
      <pc:sldChg chg="addSp delSp modSp mod">
        <pc:chgData name="Syed Sohaib Ali Syed Sohaib Ali" userId="8701418fa3954321" providerId="LiveId" clId="{370F90FD-7A21-460C-BFF0-12E5D9F59A58}" dt="2023-05-04T20:19:34.981" v="108" actId="14100"/>
        <pc:sldMkLst>
          <pc:docMk/>
          <pc:sldMk cId="4005159791" sldId="263"/>
        </pc:sldMkLst>
        <pc:spChg chg="mod">
          <ac:chgData name="Syed Sohaib Ali Syed Sohaib Ali" userId="8701418fa3954321" providerId="LiveId" clId="{370F90FD-7A21-460C-BFF0-12E5D9F59A58}" dt="2023-05-04T18:27:36.466" v="69" actId="1076"/>
          <ac:spMkLst>
            <pc:docMk/>
            <pc:sldMk cId="4005159791" sldId="263"/>
            <ac:spMk id="3" creationId="{572E8953-51D9-331B-A7CC-98BDFC513954}"/>
          </ac:spMkLst>
        </pc:spChg>
        <pc:picChg chg="add mod">
          <ac:chgData name="Syed Sohaib Ali Syed Sohaib Ali" userId="8701418fa3954321" providerId="LiveId" clId="{370F90FD-7A21-460C-BFF0-12E5D9F59A58}" dt="2023-05-04T20:19:34.981" v="108" actId="14100"/>
          <ac:picMkLst>
            <pc:docMk/>
            <pc:sldMk cId="4005159791" sldId="263"/>
            <ac:picMk id="2" creationId="{E5BD2D46-28C5-77AE-DD4C-926CCEB054C9}"/>
          </ac:picMkLst>
        </pc:picChg>
        <pc:picChg chg="add del mod">
          <ac:chgData name="Syed Sohaib Ali Syed Sohaib Ali" userId="8701418fa3954321" providerId="LiveId" clId="{370F90FD-7A21-460C-BFF0-12E5D9F59A58}" dt="2023-05-04T20:17:04.830" v="105" actId="478"/>
          <ac:picMkLst>
            <pc:docMk/>
            <pc:sldMk cId="4005159791" sldId="263"/>
            <ac:picMk id="4" creationId="{0BE751A9-24FA-6D2C-AC8A-907D7B53F28D}"/>
          </ac:picMkLst>
        </pc:picChg>
        <pc:picChg chg="mod">
          <ac:chgData name="Syed Sohaib Ali Syed Sohaib Ali" userId="8701418fa3954321" providerId="LiveId" clId="{370F90FD-7A21-460C-BFF0-12E5D9F59A58}" dt="2023-05-04T18:42:03.462" v="95" actId="14100"/>
          <ac:picMkLst>
            <pc:docMk/>
            <pc:sldMk cId="4005159791" sldId="263"/>
            <ac:picMk id="13" creationId="{914C0F83-E6E7-3509-5FF3-EDEEFEA3C0EA}"/>
          </ac:picMkLst>
        </pc:picChg>
        <pc:picChg chg="del mod">
          <ac:chgData name="Syed Sohaib Ali Syed Sohaib Ali" userId="8701418fa3954321" providerId="LiveId" clId="{370F90FD-7A21-460C-BFF0-12E5D9F59A58}" dt="2023-05-04T18:40:32.625" v="82" actId="478"/>
          <ac:picMkLst>
            <pc:docMk/>
            <pc:sldMk cId="4005159791" sldId="263"/>
            <ac:picMk id="21" creationId="{DCDE432B-DA3F-E2CA-A4AF-4FA153BDBCFB}"/>
          </ac:picMkLst>
        </pc:picChg>
      </pc:sldChg>
      <pc:sldChg chg="addSp delSp mod">
        <pc:chgData name="Syed Sohaib Ali Syed Sohaib Ali" userId="8701418fa3954321" providerId="LiveId" clId="{370F90FD-7A21-460C-BFF0-12E5D9F59A58}" dt="2023-05-04T18:10:04.603" v="14" actId="22"/>
        <pc:sldMkLst>
          <pc:docMk/>
          <pc:sldMk cId="4217314624" sldId="264"/>
        </pc:sldMkLst>
        <pc:picChg chg="add del">
          <ac:chgData name="Syed Sohaib Ali Syed Sohaib Ali" userId="8701418fa3954321" providerId="LiveId" clId="{370F90FD-7A21-460C-BFF0-12E5D9F59A58}" dt="2023-05-04T18:10:04.603" v="14" actId="22"/>
          <ac:picMkLst>
            <pc:docMk/>
            <pc:sldMk cId="4217314624" sldId="264"/>
            <ac:picMk id="6" creationId="{A0D73269-8559-6898-B269-2B38AD73BD0D}"/>
          </ac:picMkLst>
        </pc:picChg>
      </pc:sldChg>
      <pc:sldChg chg="modSp mod">
        <pc:chgData name="Syed Sohaib Ali Syed Sohaib Ali" userId="8701418fa3954321" providerId="LiveId" clId="{370F90FD-7A21-460C-BFF0-12E5D9F59A58}" dt="2023-05-04T18:46:41.624" v="104" actId="20577"/>
        <pc:sldMkLst>
          <pc:docMk/>
          <pc:sldMk cId="2731647941" sldId="267"/>
        </pc:sldMkLst>
        <pc:spChg chg="mod">
          <ac:chgData name="Syed Sohaib Ali Syed Sohaib Ali" userId="8701418fa3954321" providerId="LiveId" clId="{370F90FD-7A21-460C-BFF0-12E5D9F59A58}" dt="2023-05-04T18:45:41.571" v="102" actId="20577"/>
          <ac:spMkLst>
            <pc:docMk/>
            <pc:sldMk cId="2731647941" sldId="267"/>
            <ac:spMk id="2" creationId="{A2BF5D06-ADB8-4678-6144-427CD1B24484}"/>
          </ac:spMkLst>
        </pc:spChg>
        <pc:spChg chg="mod">
          <ac:chgData name="Syed Sohaib Ali Syed Sohaib Ali" userId="8701418fa3954321" providerId="LiveId" clId="{370F90FD-7A21-460C-BFF0-12E5D9F59A58}" dt="2023-05-04T18:46:41.624" v="104" actId="20577"/>
          <ac:spMkLst>
            <pc:docMk/>
            <pc:sldMk cId="2731647941" sldId="267"/>
            <ac:spMk id="3" creationId="{D9DC5863-F312-5D36-F970-A7A239D247E4}"/>
          </ac:spMkLst>
        </pc:spChg>
      </pc:sldChg>
      <pc:sldChg chg="addSp modSp mod">
        <pc:chgData name="Syed Sohaib Ali Syed Sohaib Ali" userId="8701418fa3954321" providerId="LiveId" clId="{370F90FD-7A21-460C-BFF0-12E5D9F59A58}" dt="2023-05-04T20:19:40.402" v="109" actId="1076"/>
        <pc:sldMkLst>
          <pc:docMk/>
          <pc:sldMk cId="958908639" sldId="269"/>
        </pc:sldMkLst>
        <pc:spChg chg="mod">
          <ac:chgData name="Syed Sohaib Ali Syed Sohaib Ali" userId="8701418fa3954321" providerId="LiveId" clId="{370F90FD-7A21-460C-BFF0-12E5D9F59A58}" dt="2023-05-04T02:39:22.876" v="5" actId="1036"/>
          <ac:spMkLst>
            <pc:docMk/>
            <pc:sldMk cId="958908639" sldId="269"/>
            <ac:spMk id="14" creationId="{346E48C6-5078-271E-D71E-5BB3726B9530}"/>
          </ac:spMkLst>
        </pc:spChg>
        <pc:spChg chg="mod">
          <ac:chgData name="Syed Sohaib Ali Syed Sohaib Ali" userId="8701418fa3954321" providerId="LiveId" clId="{370F90FD-7A21-460C-BFF0-12E5D9F59A58}" dt="2023-05-04T18:08:22.102" v="6" actId="14100"/>
          <ac:spMkLst>
            <pc:docMk/>
            <pc:sldMk cId="958908639" sldId="269"/>
            <ac:spMk id="17" creationId="{CA665452-3754-B4E7-6E0C-A0B47DA9AFEB}"/>
          </ac:spMkLst>
        </pc:spChg>
        <pc:picChg chg="add mod">
          <ac:chgData name="Syed Sohaib Ali Syed Sohaib Ali" userId="8701418fa3954321" providerId="LiveId" clId="{370F90FD-7A21-460C-BFF0-12E5D9F59A58}" dt="2023-05-04T20:19:40.402" v="109" actId="1076"/>
          <ac:picMkLst>
            <pc:docMk/>
            <pc:sldMk cId="958908639" sldId="269"/>
            <ac:picMk id="4" creationId="{582ADE28-DA09-7F23-C534-A474133A11BC}"/>
          </ac:picMkLst>
        </pc:picChg>
      </pc:sldChg>
      <pc:sldChg chg="modSp mod">
        <pc:chgData name="Syed Sohaib Ali Syed Sohaib Ali" userId="8701418fa3954321" providerId="LiveId" clId="{370F90FD-7A21-460C-BFF0-12E5D9F59A58}" dt="2023-05-04T18:29:00.364" v="75" actId="1076"/>
        <pc:sldMkLst>
          <pc:docMk/>
          <pc:sldMk cId="1640541420" sldId="274"/>
        </pc:sldMkLst>
        <pc:spChg chg="mod">
          <ac:chgData name="Syed Sohaib Ali Syed Sohaib Ali" userId="8701418fa3954321" providerId="LiveId" clId="{370F90FD-7A21-460C-BFF0-12E5D9F59A58}" dt="2023-05-04T18:29:00.364" v="75" actId="1076"/>
          <ac:spMkLst>
            <pc:docMk/>
            <pc:sldMk cId="1640541420" sldId="274"/>
            <ac:spMk id="3" creationId="{1DD175D9-2BBE-D2A4-2E7E-9BBFE46557B3}"/>
          </ac:spMkLst>
        </pc:spChg>
        <pc:spChg chg="mod">
          <ac:chgData name="Syed Sohaib Ali Syed Sohaib Ali" userId="8701418fa3954321" providerId="LiveId" clId="{370F90FD-7A21-460C-BFF0-12E5D9F59A58}" dt="2023-05-04T18:28:46.425" v="70" actId="1076"/>
          <ac:spMkLst>
            <pc:docMk/>
            <pc:sldMk cId="1640541420" sldId="274"/>
            <ac:spMk id="7" creationId="{5198F545-626F-6DED-BD28-1E5ECCB0E785}"/>
          </ac:spMkLst>
        </pc:spChg>
        <pc:spChg chg="mod">
          <ac:chgData name="Syed Sohaib Ali Syed Sohaib Ali" userId="8701418fa3954321" providerId="LiveId" clId="{370F90FD-7A21-460C-BFF0-12E5D9F59A58}" dt="2023-05-04T18:28:50.852" v="71" actId="1076"/>
          <ac:spMkLst>
            <pc:docMk/>
            <pc:sldMk cId="1640541420" sldId="274"/>
            <ac:spMk id="8" creationId="{537C9E53-3D54-2533-1B98-F7BB89540168}"/>
          </ac:spMkLst>
        </pc:spChg>
        <pc:picChg chg="mod">
          <ac:chgData name="Syed Sohaib Ali Syed Sohaib Ali" userId="8701418fa3954321" providerId="LiveId" clId="{370F90FD-7A21-460C-BFF0-12E5D9F59A58}" dt="2023-05-04T18:28:56.927" v="73" actId="1076"/>
          <ac:picMkLst>
            <pc:docMk/>
            <pc:sldMk cId="1640541420" sldId="274"/>
            <ac:picMk id="2" creationId="{8B31F799-75D0-A499-0692-DF3DAA1E0BAF}"/>
          </ac:picMkLst>
        </pc:picChg>
        <pc:picChg chg="mod">
          <ac:chgData name="Syed Sohaib Ali Syed Sohaib Ali" userId="8701418fa3954321" providerId="LiveId" clId="{370F90FD-7A21-460C-BFF0-12E5D9F59A58}" dt="2023-05-04T18:28:53.488" v="72" actId="1076"/>
          <ac:picMkLst>
            <pc:docMk/>
            <pc:sldMk cId="1640541420" sldId="274"/>
            <ac:picMk id="5" creationId="{95CDD90E-C3BD-D1B5-8926-B4E99C1AD1C8}"/>
          </ac:picMkLst>
        </pc:picChg>
      </pc:sldChg>
      <pc:sldChg chg="addSp delSp modSp mod">
        <pc:chgData name="Syed Sohaib Ali Syed Sohaib Ali" userId="8701418fa3954321" providerId="LiveId" clId="{370F90FD-7A21-460C-BFF0-12E5D9F59A58}" dt="2023-05-04T18:30:06.995" v="80" actId="1076"/>
        <pc:sldMkLst>
          <pc:docMk/>
          <pc:sldMk cId="1925382485" sldId="280"/>
        </pc:sldMkLst>
        <pc:spChg chg="mod">
          <ac:chgData name="Syed Sohaib Ali Syed Sohaib Ali" userId="8701418fa3954321" providerId="LiveId" clId="{370F90FD-7A21-460C-BFF0-12E5D9F59A58}" dt="2023-05-04T18:30:06.995" v="80" actId="1076"/>
          <ac:spMkLst>
            <pc:docMk/>
            <pc:sldMk cId="1925382485" sldId="280"/>
            <ac:spMk id="3" creationId="{1DD175D9-2BBE-D2A4-2E7E-9BBFE46557B3}"/>
          </ac:spMkLst>
        </pc:spChg>
        <pc:spChg chg="mod">
          <ac:chgData name="Syed Sohaib Ali Syed Sohaib Ali" userId="8701418fa3954321" providerId="LiveId" clId="{370F90FD-7A21-460C-BFF0-12E5D9F59A58}" dt="2023-05-04T18:29:09.283" v="76" actId="1076"/>
          <ac:spMkLst>
            <pc:docMk/>
            <pc:sldMk cId="1925382485" sldId="280"/>
            <ac:spMk id="11" creationId="{4D8D451D-EA54-CDA0-BD5A-209D1C09819D}"/>
          </ac:spMkLst>
        </pc:spChg>
        <pc:spChg chg="mod">
          <ac:chgData name="Syed Sohaib Ali Syed Sohaib Ali" userId="8701418fa3954321" providerId="LiveId" clId="{370F90FD-7A21-460C-BFF0-12E5D9F59A58}" dt="2023-05-04T18:29:51.375" v="78" actId="1076"/>
          <ac:spMkLst>
            <pc:docMk/>
            <pc:sldMk cId="1925382485" sldId="280"/>
            <ac:spMk id="13" creationId="{9B831C28-4388-27C0-5645-F048E9ABA2CC}"/>
          </ac:spMkLst>
        </pc:spChg>
        <pc:picChg chg="mod">
          <ac:chgData name="Syed Sohaib Ali Syed Sohaib Ali" userId="8701418fa3954321" providerId="LiveId" clId="{370F90FD-7A21-460C-BFF0-12E5D9F59A58}" dt="2023-05-04T18:29:47.209" v="77" actId="1076"/>
          <ac:picMkLst>
            <pc:docMk/>
            <pc:sldMk cId="1925382485" sldId="280"/>
            <ac:picMk id="4" creationId="{F39A30F2-7CC5-E308-458E-DFCDC68B7EE9}"/>
          </ac:picMkLst>
        </pc:picChg>
        <pc:picChg chg="add mod">
          <ac:chgData name="Syed Sohaib Ali Syed Sohaib Ali" userId="8701418fa3954321" providerId="LiveId" clId="{370F90FD-7A21-460C-BFF0-12E5D9F59A58}" dt="2023-05-04T18:29:54.295" v="79" actId="1076"/>
          <ac:picMkLst>
            <pc:docMk/>
            <pc:sldMk cId="1925382485" sldId="280"/>
            <ac:picMk id="5" creationId="{33F98B01-CB03-C56C-19E2-4D20E70770E7}"/>
          </ac:picMkLst>
        </pc:picChg>
        <pc:picChg chg="del">
          <ac:chgData name="Syed Sohaib Ali Syed Sohaib Ali" userId="8701418fa3954321" providerId="LiveId" clId="{370F90FD-7A21-460C-BFF0-12E5D9F59A58}" dt="2023-05-04T18:26:16.813" v="21" actId="478"/>
          <ac:picMkLst>
            <pc:docMk/>
            <pc:sldMk cId="1925382485" sldId="280"/>
            <ac:picMk id="6" creationId="{A1C27CD8-9CF5-08B5-DBC5-C7944FE07B09}"/>
          </ac:picMkLst>
        </pc:picChg>
      </pc:sldChg>
      <pc:sldChg chg="modSp mod">
        <pc:chgData name="Syed Sohaib Ali Syed Sohaib Ali" userId="8701418fa3954321" providerId="LiveId" clId="{370F90FD-7A21-460C-BFF0-12E5D9F59A58}" dt="2023-05-04T18:26:51.913" v="68" actId="20577"/>
        <pc:sldMkLst>
          <pc:docMk/>
          <pc:sldMk cId="1743293972" sldId="281"/>
        </pc:sldMkLst>
        <pc:spChg chg="mod">
          <ac:chgData name="Syed Sohaib Ali Syed Sohaib Ali" userId="8701418fa3954321" providerId="LiveId" clId="{370F90FD-7A21-460C-BFF0-12E5D9F59A58}" dt="2023-05-04T18:26:51.913" v="68" actId="20577"/>
          <ac:spMkLst>
            <pc:docMk/>
            <pc:sldMk cId="1743293972" sldId="281"/>
            <ac:spMk id="3" creationId="{1DD175D9-2BBE-D2A4-2E7E-9BBFE46557B3}"/>
          </ac:spMkLst>
        </pc:spChg>
      </pc:sldChg>
      <pc:sldChg chg="new del">
        <pc:chgData name="Syed Sohaib Ali Syed Sohaib Ali" userId="8701418fa3954321" providerId="LiveId" clId="{370F90FD-7A21-460C-BFF0-12E5D9F59A58}" dt="2023-05-04T18:30:31.022" v="81" actId="2696"/>
        <pc:sldMkLst>
          <pc:docMk/>
          <pc:sldMk cId="769318507" sldId="282"/>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10" name="Freeform 6" title="Page Number Shape">
            <a:extLst>
              <a:ext uri="{FF2B5EF4-FFF2-40B4-BE49-F238E27FC236}">
                <a16:creationId xmlns:a16="http://schemas.microsoft.com/office/drawing/2014/main" id="{DD4C4B28-6B4B-4445-8535-F516D74E4AA9}"/>
              </a:ext>
            </a:extLst>
          </p:cNvPr>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2" name="Straight Connector 11" title="Verticle Rule Line">
            <a:extLst>
              <a:ext uri="{FF2B5EF4-FFF2-40B4-BE49-F238E27FC236}">
                <a16:creationId xmlns:a16="http://schemas.microsoft.com/office/drawing/2014/main" id="{0CB1C732-7193-4253-8746-850D090A6B4E}"/>
              </a:ext>
            </a:extLst>
          </p:cNvPr>
          <p:cNvCxnSpPr>
            <a:cxnSpLocks/>
          </p:cNvCxnSpPr>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3AA199-952B-427F-A5BE-B97D25FD0733}"/>
              </a:ext>
            </a:extLst>
          </p:cNvPr>
          <p:cNvSpPr>
            <a:spLocks noGrp="1"/>
          </p:cNvSpPr>
          <p:nvPr>
            <p:ph type="ctrTitle"/>
          </p:nvPr>
        </p:nvSpPr>
        <p:spPr>
          <a:xfrm>
            <a:off x="1078992" y="1143000"/>
            <a:ext cx="6720840" cy="3730752"/>
          </a:xfrm>
        </p:spPr>
        <p:txBody>
          <a:bodyPr anchor="t">
            <a:normAutofit/>
          </a:bodyPr>
          <a:lstStyle>
            <a:lvl1pPr algn="l">
              <a:defRPr sz="7200" baseline="0"/>
            </a:lvl1pPr>
          </a:lstStyle>
          <a:p>
            <a:r>
              <a:rPr lang="en-US"/>
              <a:t>Click to edit Master title style</a:t>
            </a:r>
          </a:p>
        </p:txBody>
      </p:sp>
      <p:sp>
        <p:nvSpPr>
          <p:cNvPr id="3" name="Subtitle 2">
            <a:extLst>
              <a:ext uri="{FF2B5EF4-FFF2-40B4-BE49-F238E27FC236}">
                <a16:creationId xmlns:a16="http://schemas.microsoft.com/office/drawing/2014/main" id="{6A1AA393-A876-475F-A05B-1CCAB6C1F089}"/>
              </a:ext>
            </a:extLst>
          </p:cNvPr>
          <p:cNvSpPr>
            <a:spLocks noGrp="1"/>
          </p:cNvSpPr>
          <p:nvPr>
            <p:ph type="subTitle" idx="1"/>
          </p:nvPr>
        </p:nvSpPr>
        <p:spPr>
          <a:xfrm>
            <a:off x="1078992" y="5010912"/>
            <a:ext cx="6720840" cy="704088"/>
          </a:xfrm>
        </p:spPr>
        <p:txBody>
          <a:bodyPr>
            <a:normAutofit/>
          </a:bodyPr>
          <a:lstStyle>
            <a:lvl1pPr marL="0" indent="0" algn="l">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3395621-D631-4F31-AEEF-C8574E507372}"/>
              </a:ext>
            </a:extLst>
          </p:cNvPr>
          <p:cNvSpPr>
            <a:spLocks noGrp="1"/>
          </p:cNvSpPr>
          <p:nvPr>
            <p:ph type="dt" sz="half" idx="10"/>
          </p:nvPr>
        </p:nvSpPr>
        <p:spPr>
          <a:xfrm>
            <a:off x="8286356" y="6007608"/>
            <a:ext cx="3143643" cy="365125"/>
          </a:xfrm>
        </p:spPr>
        <p:txBody>
          <a:bodyPr/>
          <a:lstStyle/>
          <a:p>
            <a:fld id="{53BEF823-48A5-43FC-BE03-E79964288B41}" type="datetimeFigureOut">
              <a:rPr lang="en-US" smtClean="0"/>
              <a:t>5/4/2023</a:t>
            </a:fld>
            <a:endParaRPr lang="en-US"/>
          </a:p>
        </p:txBody>
      </p:sp>
      <p:sp>
        <p:nvSpPr>
          <p:cNvPr id="5" name="Footer Placeholder 4">
            <a:extLst>
              <a:ext uri="{FF2B5EF4-FFF2-40B4-BE49-F238E27FC236}">
                <a16:creationId xmlns:a16="http://schemas.microsoft.com/office/drawing/2014/main" id="{305EE125-77AD-4E23-AFB7-C5CFDEACACF1}"/>
              </a:ext>
            </a:extLst>
          </p:cNvPr>
          <p:cNvSpPr>
            <a:spLocks noGrp="1"/>
          </p:cNvSpPr>
          <p:nvPr>
            <p:ph type="ftr" sz="quarter" idx="11"/>
          </p:nvPr>
        </p:nvSpPr>
        <p:spPr>
          <a:xfrm>
            <a:off x="1078991" y="6007608"/>
            <a:ext cx="6720837" cy="365125"/>
          </a:xfrm>
        </p:spPr>
        <p:txBody>
          <a:bodyPr/>
          <a:lstStyle/>
          <a:p>
            <a:endParaRPr lang="en-US"/>
          </a:p>
        </p:txBody>
      </p:sp>
      <p:sp>
        <p:nvSpPr>
          <p:cNvPr id="6" name="Slide Number Placeholder 5">
            <a:extLst>
              <a:ext uri="{FF2B5EF4-FFF2-40B4-BE49-F238E27FC236}">
                <a16:creationId xmlns:a16="http://schemas.microsoft.com/office/drawing/2014/main" id="{DC569682-B530-4F52-87B9-39464A0930B3}"/>
              </a:ext>
            </a:extLst>
          </p:cNvPr>
          <p:cNvSpPr>
            <a:spLocks noGrp="1"/>
          </p:cNvSpPr>
          <p:nvPr>
            <p:ph type="sldNum" sz="quarter" idx="12"/>
          </p:nvPr>
        </p:nvSpPr>
        <p:spPr/>
        <p:txBody>
          <a:bodyPr/>
          <a:lstStyle>
            <a:lvl1pPr algn="ctr">
              <a:defRPr/>
            </a:lvl1p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7627979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59FCF-ACDF-495D-ACFA-15FCAC9EAE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3786E3-AB17-427E-8EF8-7FCB671A11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33B4E9-7A16-448C-8BE6-B14941A34857}"/>
              </a:ext>
            </a:extLst>
          </p:cNvPr>
          <p:cNvSpPr>
            <a:spLocks noGrp="1"/>
          </p:cNvSpPr>
          <p:nvPr>
            <p:ph type="dt" sz="half" idx="10"/>
          </p:nvPr>
        </p:nvSpPr>
        <p:spPr/>
        <p:txBody>
          <a:bodyPr/>
          <a:lstStyle/>
          <a:p>
            <a:pPr algn="r"/>
            <a:fld id="{53BEF823-48A5-43FC-BE03-E79964288B41}" type="datetimeFigureOut">
              <a:rPr lang="en-US" smtClean="0"/>
              <a:pPr algn="r"/>
              <a:t>5/4/2023</a:t>
            </a:fld>
            <a:endParaRPr lang="en-US"/>
          </a:p>
        </p:txBody>
      </p:sp>
      <p:sp>
        <p:nvSpPr>
          <p:cNvPr id="8" name="Footer Placeholder 7">
            <a:extLst>
              <a:ext uri="{FF2B5EF4-FFF2-40B4-BE49-F238E27FC236}">
                <a16:creationId xmlns:a16="http://schemas.microsoft.com/office/drawing/2014/main" id="{579212F5-5835-49FF-836F-5E3008A0EDB1}"/>
              </a:ext>
            </a:extLst>
          </p:cNvPr>
          <p:cNvSpPr>
            <a:spLocks noGrp="1"/>
          </p:cNvSpPr>
          <p:nvPr>
            <p:ph type="ftr" sz="quarter" idx="11"/>
          </p:nvPr>
        </p:nvSpPr>
        <p:spPr/>
        <p:txBody>
          <a:bodyPr/>
          <a:lstStyle/>
          <a:p>
            <a:pPr algn="l"/>
            <a:endParaRPr lang="en-US"/>
          </a:p>
        </p:txBody>
      </p:sp>
      <p:sp>
        <p:nvSpPr>
          <p:cNvPr id="9" name="Slide Number Placeholder 8">
            <a:extLst>
              <a:ext uri="{FF2B5EF4-FFF2-40B4-BE49-F238E27FC236}">
                <a16:creationId xmlns:a16="http://schemas.microsoft.com/office/drawing/2014/main" id="{DE9D492B-E5EE-4D24-A087-57D739CFACE8}"/>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2459018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31E395-94BD-4E79-8E42-9CD4EB33CA60}"/>
              </a:ext>
            </a:extLst>
          </p:cNvPr>
          <p:cNvSpPr>
            <a:spLocks noGrp="1"/>
          </p:cNvSpPr>
          <p:nvPr>
            <p:ph type="title" orient="vert"/>
          </p:nvPr>
        </p:nvSpPr>
        <p:spPr>
          <a:xfrm>
            <a:off x="8475542" y="758952"/>
            <a:ext cx="2954458" cy="4986002"/>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79AA8A4-66BC-4E80-ABE3-F533F82B88CA}"/>
              </a:ext>
            </a:extLst>
          </p:cNvPr>
          <p:cNvSpPr>
            <a:spLocks noGrp="1"/>
          </p:cNvSpPr>
          <p:nvPr>
            <p:ph type="body" orient="vert" idx="1"/>
          </p:nvPr>
        </p:nvSpPr>
        <p:spPr>
          <a:xfrm>
            <a:off x="758952" y="758952"/>
            <a:ext cx="7407586" cy="49860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DDA4EA6-6A1A-48ED-9D79-A438561C7E79}"/>
              </a:ext>
            </a:extLst>
          </p:cNvPr>
          <p:cNvSpPr>
            <a:spLocks noGrp="1"/>
          </p:cNvSpPr>
          <p:nvPr>
            <p:ph type="dt" sz="half" idx="10"/>
          </p:nvPr>
        </p:nvSpPr>
        <p:spPr/>
        <p:txBody>
          <a:bodyPr/>
          <a:lstStyle/>
          <a:p>
            <a:pPr algn="r"/>
            <a:fld id="{53BEF823-48A5-43FC-BE03-E79964288B41}" type="datetimeFigureOut">
              <a:rPr lang="en-US" smtClean="0"/>
              <a:pPr algn="r"/>
              <a:t>5/4/2023</a:t>
            </a:fld>
            <a:endParaRPr lang="en-US"/>
          </a:p>
        </p:txBody>
      </p:sp>
      <p:sp>
        <p:nvSpPr>
          <p:cNvPr id="8" name="Footer Placeholder 7">
            <a:extLst>
              <a:ext uri="{FF2B5EF4-FFF2-40B4-BE49-F238E27FC236}">
                <a16:creationId xmlns:a16="http://schemas.microsoft.com/office/drawing/2014/main" id="{F049B2BA-9250-4EBF-8820-10BDA5C1C62B}"/>
              </a:ext>
            </a:extLst>
          </p:cNvPr>
          <p:cNvSpPr>
            <a:spLocks noGrp="1"/>
          </p:cNvSpPr>
          <p:nvPr>
            <p:ph type="ftr" sz="quarter" idx="11"/>
          </p:nvPr>
        </p:nvSpPr>
        <p:spPr/>
        <p:txBody>
          <a:bodyPr/>
          <a:lstStyle/>
          <a:p>
            <a:pPr algn="l"/>
            <a:endParaRPr lang="en-US"/>
          </a:p>
        </p:txBody>
      </p:sp>
      <p:sp>
        <p:nvSpPr>
          <p:cNvPr id="9" name="Slide Number Placeholder 8">
            <a:extLst>
              <a:ext uri="{FF2B5EF4-FFF2-40B4-BE49-F238E27FC236}">
                <a16:creationId xmlns:a16="http://schemas.microsoft.com/office/drawing/2014/main" id="{1F914475-55F3-4C46-BAE2-E4D93E9E3781}"/>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2288196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351BD-5252-4168-A69E-C6864AE297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748EEE-19C9-493B-836D-73B9E4A0BE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FA6BFE-11ED-4FB4-9F65-508B5B0F0DD3}"/>
              </a:ext>
            </a:extLst>
          </p:cNvPr>
          <p:cNvSpPr>
            <a:spLocks noGrp="1"/>
          </p:cNvSpPr>
          <p:nvPr>
            <p:ph type="dt" sz="half" idx="10"/>
          </p:nvPr>
        </p:nvSpPr>
        <p:spPr/>
        <p:txBody>
          <a:bodyPr/>
          <a:lstStyle/>
          <a:p>
            <a:pPr algn="r"/>
            <a:fld id="{53BEF823-48A5-43FC-BE03-E79964288B41}" type="datetimeFigureOut">
              <a:rPr lang="en-US" smtClean="0"/>
              <a:pPr algn="r"/>
              <a:t>5/4/2023</a:t>
            </a:fld>
            <a:endParaRPr lang="en-US"/>
          </a:p>
        </p:txBody>
      </p:sp>
      <p:sp>
        <p:nvSpPr>
          <p:cNvPr id="8" name="Footer Placeholder 7">
            <a:extLst>
              <a:ext uri="{FF2B5EF4-FFF2-40B4-BE49-F238E27FC236}">
                <a16:creationId xmlns:a16="http://schemas.microsoft.com/office/drawing/2014/main" id="{F90F536E-BEFF-4E0D-B4EC-39DE28C67CC3}"/>
              </a:ext>
            </a:extLst>
          </p:cNvPr>
          <p:cNvSpPr>
            <a:spLocks noGrp="1"/>
          </p:cNvSpPr>
          <p:nvPr>
            <p:ph type="ftr" sz="quarter" idx="11"/>
          </p:nvPr>
        </p:nvSpPr>
        <p:spPr/>
        <p:txBody>
          <a:bodyPr/>
          <a:lstStyle/>
          <a:p>
            <a:pPr algn="l"/>
            <a:endParaRPr lang="en-US"/>
          </a:p>
        </p:txBody>
      </p:sp>
      <p:sp>
        <p:nvSpPr>
          <p:cNvPr id="9" name="Slide Number Placeholder 8">
            <a:extLst>
              <a:ext uri="{FF2B5EF4-FFF2-40B4-BE49-F238E27FC236}">
                <a16:creationId xmlns:a16="http://schemas.microsoft.com/office/drawing/2014/main" id="{36EE02AF-6FE1-4972-BD48-A82499AD67F6}"/>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2091859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52EE-D9FC-4E51-9BFF-141F9192339F}"/>
              </a:ext>
            </a:extLst>
          </p:cNvPr>
          <p:cNvSpPr>
            <a:spLocks noGrp="1"/>
          </p:cNvSpPr>
          <p:nvPr>
            <p:ph type="title"/>
          </p:nvPr>
        </p:nvSpPr>
        <p:spPr>
          <a:xfrm>
            <a:off x="763051" y="2414016"/>
            <a:ext cx="10666949" cy="3099816"/>
          </a:xfrm>
        </p:spPr>
        <p:txBody>
          <a:bodyPr anchor="t"/>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E086C4-4949-4E7A-A182-6709496A1C38}"/>
              </a:ext>
            </a:extLst>
          </p:cNvPr>
          <p:cNvSpPr>
            <a:spLocks noGrp="1"/>
          </p:cNvSpPr>
          <p:nvPr>
            <p:ph type="body" idx="1"/>
          </p:nvPr>
        </p:nvSpPr>
        <p:spPr>
          <a:xfrm>
            <a:off x="758952" y="1389888"/>
            <a:ext cx="10671048" cy="822960"/>
          </a:xfrm>
        </p:spPr>
        <p:txBody>
          <a:bodyPr anchor="ctr">
            <a:normAutofit/>
          </a:bodyPr>
          <a:lstStyle>
            <a:lvl1pPr marL="0" indent="0">
              <a:buNone/>
              <a:defRPr sz="2000" i="1">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3D12BC88-6A2B-4851-9568-23A4B74D9F98}"/>
              </a:ext>
            </a:extLst>
          </p:cNvPr>
          <p:cNvSpPr>
            <a:spLocks noGrp="1"/>
          </p:cNvSpPr>
          <p:nvPr>
            <p:ph type="dt" sz="half" idx="10"/>
          </p:nvPr>
        </p:nvSpPr>
        <p:spPr/>
        <p:txBody>
          <a:bodyPr/>
          <a:lstStyle/>
          <a:p>
            <a:pPr algn="r"/>
            <a:fld id="{53BEF823-48A5-43FC-BE03-E79964288B41}" type="datetimeFigureOut">
              <a:rPr lang="en-US" smtClean="0"/>
              <a:pPr algn="r"/>
              <a:t>5/4/2023</a:t>
            </a:fld>
            <a:endParaRPr lang="en-US"/>
          </a:p>
        </p:txBody>
      </p:sp>
      <p:sp>
        <p:nvSpPr>
          <p:cNvPr id="8" name="Footer Placeholder 7">
            <a:extLst>
              <a:ext uri="{FF2B5EF4-FFF2-40B4-BE49-F238E27FC236}">
                <a16:creationId xmlns:a16="http://schemas.microsoft.com/office/drawing/2014/main" id="{D882CFE5-65C3-4F46-9141-4645455947D2}"/>
              </a:ext>
            </a:extLst>
          </p:cNvPr>
          <p:cNvSpPr>
            <a:spLocks noGrp="1"/>
          </p:cNvSpPr>
          <p:nvPr>
            <p:ph type="ftr" sz="quarter" idx="11"/>
          </p:nvPr>
        </p:nvSpPr>
        <p:spPr/>
        <p:txBody>
          <a:bodyPr/>
          <a:lstStyle/>
          <a:p>
            <a:pPr algn="l"/>
            <a:endParaRPr lang="en-US"/>
          </a:p>
        </p:txBody>
      </p:sp>
      <p:sp>
        <p:nvSpPr>
          <p:cNvPr id="9" name="Slide Number Placeholder 8">
            <a:extLst>
              <a:ext uri="{FF2B5EF4-FFF2-40B4-BE49-F238E27FC236}">
                <a16:creationId xmlns:a16="http://schemas.microsoft.com/office/drawing/2014/main" id="{5321B390-4E13-4481-AC02-FF126656C4C9}"/>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3512208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0E02F8-47BB-4D30-8EFE-69C9222D9EC4}"/>
              </a:ext>
            </a:extLst>
          </p:cNvPr>
          <p:cNvSpPr>
            <a:spLocks noGrp="1"/>
          </p:cNvSpPr>
          <p:nvPr>
            <p:ph sz="half" idx="1"/>
          </p:nvPr>
        </p:nvSpPr>
        <p:spPr>
          <a:xfrm>
            <a:off x="5184648" y="758952"/>
            <a:ext cx="6245352" cy="2240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844D33-6BF0-4205-A542-8537E3515938}"/>
              </a:ext>
            </a:extLst>
          </p:cNvPr>
          <p:cNvSpPr>
            <a:spLocks noGrp="1"/>
          </p:cNvSpPr>
          <p:nvPr>
            <p:ph sz="half" idx="2"/>
          </p:nvPr>
        </p:nvSpPr>
        <p:spPr>
          <a:xfrm>
            <a:off x="5184647" y="3273551"/>
            <a:ext cx="6245351" cy="2240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8">
            <a:extLst>
              <a:ext uri="{FF2B5EF4-FFF2-40B4-BE49-F238E27FC236}">
                <a16:creationId xmlns:a16="http://schemas.microsoft.com/office/drawing/2014/main" id="{D6953A83-D2BE-4015-8D64-BE93DDFE5D21}"/>
              </a:ext>
            </a:extLst>
          </p:cNvPr>
          <p:cNvSpPr>
            <a:spLocks noGrp="1"/>
          </p:cNvSpPr>
          <p:nvPr>
            <p:ph type="dt" sz="half" idx="10"/>
          </p:nvPr>
        </p:nvSpPr>
        <p:spPr/>
        <p:txBody>
          <a:bodyPr/>
          <a:lstStyle/>
          <a:p>
            <a:pPr algn="r"/>
            <a:fld id="{53BEF823-48A5-43FC-BE03-E79964288B41}" type="datetimeFigureOut">
              <a:rPr lang="en-US" smtClean="0"/>
              <a:pPr algn="r"/>
              <a:t>5/4/2023</a:t>
            </a:fld>
            <a:endParaRPr lang="en-US"/>
          </a:p>
        </p:txBody>
      </p:sp>
      <p:sp>
        <p:nvSpPr>
          <p:cNvPr id="10" name="Footer Placeholder 9">
            <a:extLst>
              <a:ext uri="{FF2B5EF4-FFF2-40B4-BE49-F238E27FC236}">
                <a16:creationId xmlns:a16="http://schemas.microsoft.com/office/drawing/2014/main" id="{BA849E67-05F9-4033-B033-74D6B8C8E771}"/>
              </a:ext>
            </a:extLst>
          </p:cNvPr>
          <p:cNvSpPr>
            <a:spLocks noGrp="1"/>
          </p:cNvSpPr>
          <p:nvPr>
            <p:ph type="ftr" sz="quarter" idx="11"/>
          </p:nvPr>
        </p:nvSpPr>
        <p:spPr/>
        <p:txBody>
          <a:bodyPr/>
          <a:lstStyle/>
          <a:p>
            <a:pPr algn="l"/>
            <a:endParaRPr lang="en-US"/>
          </a:p>
        </p:txBody>
      </p:sp>
      <p:sp>
        <p:nvSpPr>
          <p:cNvPr id="11" name="Slide Number Placeholder 10">
            <a:extLst>
              <a:ext uri="{FF2B5EF4-FFF2-40B4-BE49-F238E27FC236}">
                <a16:creationId xmlns:a16="http://schemas.microsoft.com/office/drawing/2014/main" id="{DFAAC6AA-CFFB-438F-9327-DDB023E2E149}"/>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
        <p:nvSpPr>
          <p:cNvPr id="5" name="Title 4">
            <a:extLst>
              <a:ext uri="{FF2B5EF4-FFF2-40B4-BE49-F238E27FC236}">
                <a16:creationId xmlns:a16="http://schemas.microsoft.com/office/drawing/2014/main" id="{BA4960CB-ABA7-4442-AB15-FE444F23C6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6330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348291-9C7D-407E-8D07-FA3A323EA973}"/>
              </a:ext>
            </a:extLst>
          </p:cNvPr>
          <p:cNvSpPr>
            <a:spLocks noGrp="1"/>
          </p:cNvSpPr>
          <p:nvPr>
            <p:ph type="body" idx="1"/>
          </p:nvPr>
        </p:nvSpPr>
        <p:spPr>
          <a:xfrm>
            <a:off x="5184648" y="758952"/>
            <a:ext cx="6245352"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A192D2-8BA6-4A4D-814D-AD37A2A10AC8}"/>
              </a:ext>
            </a:extLst>
          </p:cNvPr>
          <p:cNvSpPr>
            <a:spLocks noGrp="1"/>
          </p:cNvSpPr>
          <p:nvPr>
            <p:ph sz="half" idx="2"/>
          </p:nvPr>
        </p:nvSpPr>
        <p:spPr>
          <a:xfrm>
            <a:off x="5190323" y="1377198"/>
            <a:ext cx="6239675"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6FD4BC-C948-41C4-BA24-5D26147E1C97}"/>
              </a:ext>
            </a:extLst>
          </p:cNvPr>
          <p:cNvSpPr>
            <a:spLocks noGrp="1"/>
          </p:cNvSpPr>
          <p:nvPr>
            <p:ph type="body" sz="quarter" idx="3"/>
          </p:nvPr>
        </p:nvSpPr>
        <p:spPr>
          <a:xfrm>
            <a:off x="5184647" y="3319548"/>
            <a:ext cx="6245351"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2E359C-F73D-4F1B-9F9A-6D628567105D}"/>
              </a:ext>
            </a:extLst>
          </p:cNvPr>
          <p:cNvSpPr>
            <a:spLocks noGrp="1"/>
          </p:cNvSpPr>
          <p:nvPr>
            <p:ph sz="quarter" idx="4"/>
          </p:nvPr>
        </p:nvSpPr>
        <p:spPr>
          <a:xfrm>
            <a:off x="5184646" y="3932372"/>
            <a:ext cx="6245352"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D76B63AE-38FF-40DD-A543-32DD98E6BDB2}"/>
              </a:ext>
            </a:extLst>
          </p:cNvPr>
          <p:cNvSpPr>
            <a:spLocks noGrp="1"/>
          </p:cNvSpPr>
          <p:nvPr>
            <p:ph type="title"/>
          </p:nvPr>
        </p:nvSpPr>
        <p:spPr/>
        <p:txBody>
          <a:bodyPr/>
          <a:lstStyle/>
          <a:p>
            <a:r>
              <a:rPr lang="en-US"/>
              <a:t>Click to edit Master title style</a:t>
            </a:r>
          </a:p>
        </p:txBody>
      </p:sp>
      <p:sp>
        <p:nvSpPr>
          <p:cNvPr id="12" name="Date Placeholder 11">
            <a:extLst>
              <a:ext uri="{FF2B5EF4-FFF2-40B4-BE49-F238E27FC236}">
                <a16:creationId xmlns:a16="http://schemas.microsoft.com/office/drawing/2014/main" id="{C686C0EB-E082-4BAB-99E8-B42F3C28B20F}"/>
              </a:ext>
            </a:extLst>
          </p:cNvPr>
          <p:cNvSpPr>
            <a:spLocks noGrp="1"/>
          </p:cNvSpPr>
          <p:nvPr>
            <p:ph type="dt" sz="half" idx="10"/>
          </p:nvPr>
        </p:nvSpPr>
        <p:spPr/>
        <p:txBody>
          <a:bodyPr/>
          <a:lstStyle/>
          <a:p>
            <a:pPr algn="r"/>
            <a:fld id="{53BEF823-48A5-43FC-BE03-E79964288B41}" type="datetimeFigureOut">
              <a:rPr lang="en-US" smtClean="0"/>
              <a:pPr algn="r"/>
              <a:t>5/4/2023</a:t>
            </a:fld>
            <a:endParaRPr lang="en-US"/>
          </a:p>
        </p:txBody>
      </p:sp>
      <p:sp>
        <p:nvSpPr>
          <p:cNvPr id="13" name="Footer Placeholder 12">
            <a:extLst>
              <a:ext uri="{FF2B5EF4-FFF2-40B4-BE49-F238E27FC236}">
                <a16:creationId xmlns:a16="http://schemas.microsoft.com/office/drawing/2014/main" id="{B3CB0152-BA1F-48C7-A66F-3ADB51C94B97}"/>
              </a:ext>
            </a:extLst>
          </p:cNvPr>
          <p:cNvSpPr>
            <a:spLocks noGrp="1"/>
          </p:cNvSpPr>
          <p:nvPr>
            <p:ph type="ftr" sz="quarter" idx="11"/>
          </p:nvPr>
        </p:nvSpPr>
        <p:spPr/>
        <p:txBody>
          <a:bodyPr/>
          <a:lstStyle/>
          <a:p>
            <a:pPr algn="l"/>
            <a:endParaRPr lang="en-US"/>
          </a:p>
        </p:txBody>
      </p:sp>
      <p:sp>
        <p:nvSpPr>
          <p:cNvPr id="14" name="Slide Number Placeholder 13">
            <a:extLst>
              <a:ext uri="{FF2B5EF4-FFF2-40B4-BE49-F238E27FC236}">
                <a16:creationId xmlns:a16="http://schemas.microsoft.com/office/drawing/2014/main" id="{BD1C21B3-5CF6-415F-8295-EED3DF5CB55C}"/>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3516443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470D5-4EB9-4410-A8AE-6D85F19239FF}"/>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5887FB59-BA77-4864-B9E8-994851250CB4}"/>
              </a:ext>
            </a:extLst>
          </p:cNvPr>
          <p:cNvSpPr>
            <a:spLocks noGrp="1"/>
          </p:cNvSpPr>
          <p:nvPr>
            <p:ph type="dt" sz="half" idx="10"/>
          </p:nvPr>
        </p:nvSpPr>
        <p:spPr/>
        <p:txBody>
          <a:bodyPr/>
          <a:lstStyle/>
          <a:p>
            <a:pPr algn="r"/>
            <a:fld id="{53BEF823-48A5-43FC-BE03-E79964288B41}" type="datetimeFigureOut">
              <a:rPr lang="en-US" smtClean="0"/>
              <a:pPr algn="r"/>
              <a:t>5/4/2023</a:t>
            </a:fld>
            <a:endParaRPr lang="en-US"/>
          </a:p>
        </p:txBody>
      </p:sp>
      <p:sp>
        <p:nvSpPr>
          <p:cNvPr id="7" name="Footer Placeholder 6">
            <a:extLst>
              <a:ext uri="{FF2B5EF4-FFF2-40B4-BE49-F238E27FC236}">
                <a16:creationId xmlns:a16="http://schemas.microsoft.com/office/drawing/2014/main" id="{B6F0BC0B-BA67-455B-B567-1473DF0628BE}"/>
              </a:ext>
            </a:extLst>
          </p:cNvPr>
          <p:cNvSpPr>
            <a:spLocks noGrp="1"/>
          </p:cNvSpPr>
          <p:nvPr>
            <p:ph type="ftr" sz="quarter" idx="11"/>
          </p:nvPr>
        </p:nvSpPr>
        <p:spPr/>
        <p:txBody>
          <a:bodyPr/>
          <a:lstStyle/>
          <a:p>
            <a:pPr algn="l"/>
            <a:endParaRPr lang="en-US"/>
          </a:p>
        </p:txBody>
      </p:sp>
      <p:sp>
        <p:nvSpPr>
          <p:cNvPr id="8" name="Slide Number Placeholder 7">
            <a:extLst>
              <a:ext uri="{FF2B5EF4-FFF2-40B4-BE49-F238E27FC236}">
                <a16:creationId xmlns:a16="http://schemas.microsoft.com/office/drawing/2014/main" id="{2CF0BCF3-6FB5-4529-AA6A-A31467351EF5}"/>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1039639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BF1315B-6865-4A5A-91C1-B75339038903}"/>
              </a:ext>
            </a:extLst>
          </p:cNvPr>
          <p:cNvSpPr>
            <a:spLocks noGrp="1"/>
          </p:cNvSpPr>
          <p:nvPr>
            <p:ph type="dt" sz="half" idx="10"/>
          </p:nvPr>
        </p:nvSpPr>
        <p:spPr/>
        <p:txBody>
          <a:bodyPr/>
          <a:lstStyle/>
          <a:p>
            <a:pPr algn="r"/>
            <a:fld id="{53BEF823-48A5-43FC-BE03-E79964288B41}" type="datetimeFigureOut">
              <a:rPr lang="en-US" smtClean="0"/>
              <a:pPr algn="r"/>
              <a:t>5/4/2023</a:t>
            </a:fld>
            <a:endParaRPr lang="en-US"/>
          </a:p>
        </p:txBody>
      </p:sp>
      <p:sp>
        <p:nvSpPr>
          <p:cNvPr id="6" name="Footer Placeholder 5">
            <a:extLst>
              <a:ext uri="{FF2B5EF4-FFF2-40B4-BE49-F238E27FC236}">
                <a16:creationId xmlns:a16="http://schemas.microsoft.com/office/drawing/2014/main" id="{DD536720-08C7-43DE-8EB5-CAB52D0E96B1}"/>
              </a:ext>
            </a:extLst>
          </p:cNvPr>
          <p:cNvSpPr>
            <a:spLocks noGrp="1"/>
          </p:cNvSpPr>
          <p:nvPr>
            <p:ph type="ftr" sz="quarter" idx="11"/>
          </p:nvPr>
        </p:nvSpPr>
        <p:spPr/>
        <p:txBody>
          <a:bodyPr/>
          <a:lstStyle/>
          <a:p>
            <a:pPr algn="l"/>
            <a:endParaRPr lang="en-US"/>
          </a:p>
        </p:txBody>
      </p:sp>
      <p:sp>
        <p:nvSpPr>
          <p:cNvPr id="7" name="Slide Number Placeholder 6">
            <a:extLst>
              <a:ext uri="{FF2B5EF4-FFF2-40B4-BE49-F238E27FC236}">
                <a16:creationId xmlns:a16="http://schemas.microsoft.com/office/drawing/2014/main" id="{6D2477AF-B012-491C-AE42-22DE1203BE8D}"/>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3125658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D183AC-72A9-43F5-A1B3-1D7A6A4C7EEB}"/>
              </a:ext>
            </a:extLst>
          </p:cNvPr>
          <p:cNvSpPr>
            <a:spLocks noGrp="1"/>
          </p:cNvSpPr>
          <p:nvPr>
            <p:ph idx="1"/>
          </p:nvPr>
        </p:nvSpPr>
        <p:spPr>
          <a:xfrm>
            <a:off x="5183188" y="758951"/>
            <a:ext cx="6245352" cy="4754881"/>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045592-52ED-4270-ACBB-BCC528DAC407}"/>
              </a:ext>
            </a:extLst>
          </p:cNvPr>
          <p:cNvSpPr>
            <a:spLocks noGrp="1"/>
          </p:cNvSpPr>
          <p:nvPr>
            <p:ph type="body" sz="half" idx="2"/>
          </p:nvPr>
        </p:nvSpPr>
        <p:spPr>
          <a:xfrm>
            <a:off x="758953" y="3815080"/>
            <a:ext cx="3831336" cy="169875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99A93518-F9B5-418F-9883-BEF8359B045A}"/>
              </a:ext>
            </a:extLst>
          </p:cNvPr>
          <p:cNvSpPr>
            <a:spLocks noGrp="1"/>
          </p:cNvSpPr>
          <p:nvPr>
            <p:ph type="dt" sz="half" idx="10"/>
          </p:nvPr>
        </p:nvSpPr>
        <p:spPr/>
        <p:txBody>
          <a:bodyPr/>
          <a:lstStyle/>
          <a:p>
            <a:pPr algn="r"/>
            <a:fld id="{53BEF823-48A5-43FC-BE03-E79964288B41}" type="datetimeFigureOut">
              <a:rPr lang="en-US" smtClean="0"/>
              <a:pPr algn="r"/>
              <a:t>5/4/2023</a:t>
            </a:fld>
            <a:endParaRPr lang="en-US"/>
          </a:p>
        </p:txBody>
      </p:sp>
      <p:sp>
        <p:nvSpPr>
          <p:cNvPr id="10" name="Footer Placeholder 9">
            <a:extLst>
              <a:ext uri="{FF2B5EF4-FFF2-40B4-BE49-F238E27FC236}">
                <a16:creationId xmlns:a16="http://schemas.microsoft.com/office/drawing/2014/main" id="{27B9FFE7-C4AB-425B-9B56-E412C72212A0}"/>
              </a:ext>
            </a:extLst>
          </p:cNvPr>
          <p:cNvSpPr>
            <a:spLocks noGrp="1"/>
          </p:cNvSpPr>
          <p:nvPr>
            <p:ph type="ftr" sz="quarter" idx="11"/>
          </p:nvPr>
        </p:nvSpPr>
        <p:spPr/>
        <p:txBody>
          <a:bodyPr/>
          <a:lstStyle/>
          <a:p>
            <a:pPr algn="l"/>
            <a:endParaRPr lang="en-US"/>
          </a:p>
        </p:txBody>
      </p:sp>
      <p:sp>
        <p:nvSpPr>
          <p:cNvPr id="11" name="Slide Number Placeholder 10">
            <a:extLst>
              <a:ext uri="{FF2B5EF4-FFF2-40B4-BE49-F238E27FC236}">
                <a16:creationId xmlns:a16="http://schemas.microsoft.com/office/drawing/2014/main" id="{59231052-EBA8-4781-B28A-2FEA8BE523F3}"/>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
        <p:nvSpPr>
          <p:cNvPr id="2" name="Title 1">
            <a:extLst>
              <a:ext uri="{FF2B5EF4-FFF2-40B4-BE49-F238E27FC236}">
                <a16:creationId xmlns:a16="http://schemas.microsoft.com/office/drawing/2014/main" id="{CBDBF9E7-F686-4FA1-9BA5-69BDD014B0D3}"/>
              </a:ext>
            </a:extLst>
          </p:cNvPr>
          <p:cNvSpPr>
            <a:spLocks noGrp="1"/>
          </p:cNvSpPr>
          <p:nvPr>
            <p:ph type="title"/>
          </p:nvPr>
        </p:nvSpPr>
        <p:spPr>
          <a:xfrm>
            <a:off x="758952" y="758952"/>
            <a:ext cx="3831336" cy="2930179"/>
          </a:xfrm>
        </p:spPr>
        <p:txBody>
          <a:bodyPr/>
          <a:lstStyle/>
          <a:p>
            <a:r>
              <a:rPr lang="en-US"/>
              <a:t>Click to edit Master title style</a:t>
            </a:r>
          </a:p>
        </p:txBody>
      </p:sp>
    </p:spTree>
    <p:extLst>
      <p:ext uri="{BB962C8B-B14F-4D97-AF65-F5344CB8AC3E}">
        <p14:creationId xmlns:p14="http://schemas.microsoft.com/office/powerpoint/2010/main" val="7187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116CF06-B27C-4DC4-981D-38E31997BD16}"/>
              </a:ext>
            </a:extLst>
          </p:cNvPr>
          <p:cNvSpPr>
            <a:spLocks noGrp="1"/>
          </p:cNvSpPr>
          <p:nvPr>
            <p:ph type="pic" idx="1"/>
          </p:nvPr>
        </p:nvSpPr>
        <p:spPr>
          <a:xfrm>
            <a:off x="5183188" y="758951"/>
            <a:ext cx="6245352" cy="475488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1976E66-2CB3-4F47-97F6-077C42818316}"/>
              </a:ext>
            </a:extLst>
          </p:cNvPr>
          <p:cNvSpPr>
            <a:spLocks noGrp="1"/>
          </p:cNvSpPr>
          <p:nvPr>
            <p:ph type="body" sz="half" idx="2"/>
          </p:nvPr>
        </p:nvSpPr>
        <p:spPr>
          <a:xfrm>
            <a:off x="758952" y="3794760"/>
            <a:ext cx="3831336" cy="1719072"/>
          </a:xfrm>
        </p:spPr>
        <p:txBody>
          <a:bodyPr>
            <a:normAutofit/>
          </a:bodyPr>
          <a:lstStyle>
            <a:lvl1pPr marL="0" indent="0">
              <a:buNone/>
              <a:defRPr sz="20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71414C9F-CBBD-4D5E-A831-BC0CDFEBCEF3}"/>
              </a:ext>
            </a:extLst>
          </p:cNvPr>
          <p:cNvSpPr>
            <a:spLocks noGrp="1"/>
          </p:cNvSpPr>
          <p:nvPr>
            <p:ph type="dt" sz="half" idx="10"/>
          </p:nvPr>
        </p:nvSpPr>
        <p:spPr/>
        <p:txBody>
          <a:bodyPr/>
          <a:lstStyle/>
          <a:p>
            <a:pPr algn="r"/>
            <a:fld id="{53BEF823-48A5-43FC-BE03-E79964288B41}" type="datetimeFigureOut">
              <a:rPr lang="en-US" smtClean="0"/>
              <a:pPr algn="r"/>
              <a:t>5/4/2023</a:t>
            </a:fld>
            <a:endParaRPr lang="en-US"/>
          </a:p>
        </p:txBody>
      </p:sp>
      <p:sp>
        <p:nvSpPr>
          <p:cNvPr id="10" name="Footer Placeholder 9">
            <a:extLst>
              <a:ext uri="{FF2B5EF4-FFF2-40B4-BE49-F238E27FC236}">
                <a16:creationId xmlns:a16="http://schemas.microsoft.com/office/drawing/2014/main" id="{F58DC0C8-B580-442D-8DAC-4F0F869B1F11}"/>
              </a:ext>
            </a:extLst>
          </p:cNvPr>
          <p:cNvSpPr>
            <a:spLocks noGrp="1"/>
          </p:cNvSpPr>
          <p:nvPr>
            <p:ph type="ftr" sz="quarter" idx="11"/>
          </p:nvPr>
        </p:nvSpPr>
        <p:spPr/>
        <p:txBody>
          <a:bodyPr/>
          <a:lstStyle/>
          <a:p>
            <a:pPr algn="l"/>
            <a:endParaRPr lang="en-US"/>
          </a:p>
        </p:txBody>
      </p:sp>
      <p:sp>
        <p:nvSpPr>
          <p:cNvPr id="11" name="Slide Number Placeholder 10">
            <a:extLst>
              <a:ext uri="{FF2B5EF4-FFF2-40B4-BE49-F238E27FC236}">
                <a16:creationId xmlns:a16="http://schemas.microsoft.com/office/drawing/2014/main" id="{1B0D29E8-DFEE-49AB-83AF-85FF25252A3C}"/>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
        <p:nvSpPr>
          <p:cNvPr id="2" name="Title 1">
            <a:extLst>
              <a:ext uri="{FF2B5EF4-FFF2-40B4-BE49-F238E27FC236}">
                <a16:creationId xmlns:a16="http://schemas.microsoft.com/office/drawing/2014/main" id="{D0EAAF1B-6B6E-4D37-8F57-E403C6371A00}"/>
              </a:ext>
            </a:extLst>
          </p:cNvPr>
          <p:cNvSpPr>
            <a:spLocks noGrp="1"/>
          </p:cNvSpPr>
          <p:nvPr>
            <p:ph type="title"/>
          </p:nvPr>
        </p:nvSpPr>
        <p:spPr>
          <a:xfrm>
            <a:off x="758952" y="758952"/>
            <a:ext cx="3831336" cy="2926080"/>
          </a:xfrm>
        </p:spPr>
        <p:txBody>
          <a:bodyPr/>
          <a:lstStyle/>
          <a:p>
            <a:r>
              <a:rPr lang="en-US"/>
              <a:t>Click to edit Master title style</a:t>
            </a:r>
          </a:p>
        </p:txBody>
      </p:sp>
    </p:spTree>
    <p:extLst>
      <p:ext uri="{BB962C8B-B14F-4D97-AF65-F5344CB8AC3E}">
        <p14:creationId xmlns:p14="http://schemas.microsoft.com/office/powerpoint/2010/main" val="23506999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6" title="Page Number Shape">
            <a:extLst>
              <a:ext uri="{FF2B5EF4-FFF2-40B4-BE49-F238E27FC236}">
                <a16:creationId xmlns:a16="http://schemas.microsoft.com/office/drawing/2014/main" id="{72411438-92A5-42B0-9C54-EA4FB32ACB5E}"/>
              </a:ext>
            </a:extLst>
          </p:cNvPr>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2" name="Title Placeholder 1">
            <a:extLst>
              <a:ext uri="{FF2B5EF4-FFF2-40B4-BE49-F238E27FC236}">
                <a16:creationId xmlns:a16="http://schemas.microsoft.com/office/drawing/2014/main" id="{0D56E4D8-47B6-4DEC-BD29-B3B6ED4CC739}"/>
              </a:ext>
            </a:extLst>
          </p:cNvPr>
          <p:cNvSpPr>
            <a:spLocks noGrp="1"/>
          </p:cNvSpPr>
          <p:nvPr>
            <p:ph type="title"/>
          </p:nvPr>
        </p:nvSpPr>
        <p:spPr>
          <a:xfrm>
            <a:off x="758952" y="758952"/>
            <a:ext cx="3831336" cy="475488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3F0F5D4C-4873-4052-A294-99CCB9421C4A}"/>
              </a:ext>
            </a:extLst>
          </p:cNvPr>
          <p:cNvSpPr>
            <a:spLocks noGrp="1"/>
          </p:cNvSpPr>
          <p:nvPr>
            <p:ph type="body" idx="1"/>
          </p:nvPr>
        </p:nvSpPr>
        <p:spPr>
          <a:xfrm>
            <a:off x="5184648" y="758952"/>
            <a:ext cx="6245352" cy="47548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1D62B3-3490-46B4-A10E-33FCE4A1FBB5}"/>
              </a:ext>
            </a:extLst>
          </p:cNvPr>
          <p:cNvSpPr>
            <a:spLocks noGrp="1"/>
          </p:cNvSpPr>
          <p:nvPr>
            <p:ph type="dt" sz="half" idx="2"/>
          </p:nvPr>
        </p:nvSpPr>
        <p:spPr>
          <a:xfrm>
            <a:off x="7616952" y="6007608"/>
            <a:ext cx="3813048" cy="365125"/>
          </a:xfrm>
          <a:prstGeom prst="rect">
            <a:avLst/>
          </a:prstGeom>
        </p:spPr>
        <p:txBody>
          <a:bodyPr vert="horz" lIns="91440" tIns="45720" rIns="91440" bIns="45720" rtlCol="0" anchor="ctr"/>
          <a:lstStyle>
            <a:lvl1pPr algn="r">
              <a:defRPr sz="1000" spc="50" baseline="0">
                <a:solidFill>
                  <a:schemeClr val="tx1">
                    <a:lumMod val="85000"/>
                    <a:lumOff val="15000"/>
                  </a:schemeClr>
                </a:solidFill>
              </a:defRPr>
            </a:lvl1pPr>
          </a:lstStyle>
          <a:p>
            <a:pPr algn="r"/>
            <a:fld id="{53BEF823-48A5-43FC-BE03-E79964288B41}" type="datetimeFigureOut">
              <a:rPr lang="en-US" smtClean="0"/>
              <a:pPr algn="r"/>
              <a:t>5/4/2023</a:t>
            </a:fld>
            <a:endParaRPr lang="en-US"/>
          </a:p>
        </p:txBody>
      </p:sp>
      <p:sp>
        <p:nvSpPr>
          <p:cNvPr id="5" name="Footer Placeholder 4">
            <a:extLst>
              <a:ext uri="{FF2B5EF4-FFF2-40B4-BE49-F238E27FC236}">
                <a16:creationId xmlns:a16="http://schemas.microsoft.com/office/drawing/2014/main" id="{97424CB1-7D5F-4F52-9F99-7068F5819E8C}"/>
              </a:ext>
            </a:extLst>
          </p:cNvPr>
          <p:cNvSpPr>
            <a:spLocks noGrp="1"/>
          </p:cNvSpPr>
          <p:nvPr>
            <p:ph type="ftr" sz="quarter" idx="3"/>
          </p:nvPr>
        </p:nvSpPr>
        <p:spPr>
          <a:xfrm>
            <a:off x="758952" y="6007608"/>
            <a:ext cx="3831336" cy="365125"/>
          </a:xfrm>
          <a:prstGeom prst="rect">
            <a:avLst/>
          </a:prstGeom>
        </p:spPr>
        <p:txBody>
          <a:bodyPr vert="horz" lIns="91440" tIns="45720" rIns="91440" bIns="45720" rtlCol="0" anchor="ctr"/>
          <a:lstStyle>
            <a:lvl1pPr algn="l">
              <a:defRPr sz="1000" spc="50" baseline="0">
                <a:solidFill>
                  <a:schemeClr val="tx1">
                    <a:lumMod val="85000"/>
                    <a:lumOff val="15000"/>
                  </a:schemeClr>
                </a:solidFill>
              </a:defRPr>
            </a:lvl1pPr>
          </a:lstStyle>
          <a:p>
            <a:pPr algn="l"/>
            <a:endParaRPr lang="en-US"/>
          </a:p>
        </p:txBody>
      </p:sp>
      <p:sp>
        <p:nvSpPr>
          <p:cNvPr id="6" name="Slide Number Placeholder 5">
            <a:extLst>
              <a:ext uri="{FF2B5EF4-FFF2-40B4-BE49-F238E27FC236}">
                <a16:creationId xmlns:a16="http://schemas.microsoft.com/office/drawing/2014/main" id="{1A1F9CC9-1431-4569-B2F1-D04814955381}"/>
              </a:ext>
            </a:extLst>
          </p:cNvPr>
          <p:cNvSpPr>
            <a:spLocks noGrp="1"/>
          </p:cNvSpPr>
          <p:nvPr>
            <p:ph type="sldNum" sz="quarter" idx="4"/>
          </p:nvPr>
        </p:nvSpPr>
        <p:spPr>
          <a:xfrm>
            <a:off x="11786616" y="6007608"/>
            <a:ext cx="411480" cy="365125"/>
          </a:xfrm>
          <a:prstGeom prst="rect">
            <a:avLst/>
          </a:prstGeom>
        </p:spPr>
        <p:txBody>
          <a:bodyPr vert="horz" lIns="45720" tIns="45720" rIns="45720" bIns="45720" rtlCol="0" anchor="ctr"/>
          <a:lstStyle>
            <a:lvl1pPr algn="r">
              <a:defRPr sz="900" b="1">
                <a:solidFill>
                  <a:schemeClr val="bg1"/>
                </a:solidFill>
              </a:defRPr>
            </a:lvl1p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1446620285"/>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txStyles>
    <p:titleStyle>
      <a:lvl1pPr algn="l" defTabSz="914400" rtl="0" eaLnBrk="1" latinLnBrk="0" hangingPunct="1">
        <a:lnSpc>
          <a:spcPct val="90000"/>
        </a:lnSpc>
        <a:spcBef>
          <a:spcPct val="0"/>
        </a:spcBef>
        <a:buNone/>
        <a:defRPr sz="6000" i="1" kern="1200" spc="100" baseline="0">
          <a:solidFill>
            <a:schemeClr val="tx1">
              <a:lumMod val="85000"/>
              <a:lumOff val="15000"/>
            </a:schemeClr>
          </a:solidFill>
          <a:latin typeface="+mj-lt"/>
          <a:ea typeface="+mj-ea"/>
          <a:cs typeface="+mj-cs"/>
        </a:defRPr>
      </a:lvl1pPr>
    </p:titleStyle>
    <p:body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Freeform 6">
            <a:extLst>
              <a:ext uri="{FF2B5EF4-FFF2-40B4-BE49-F238E27FC236}">
                <a16:creationId xmlns:a16="http://schemas.microsoft.com/office/drawing/2014/main" id="{72411438-92A5-42B0-9C54-EA4FB32ACB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58" name="Rectangle 5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abstract watercolor pattern on a white background">
            <a:extLst>
              <a:ext uri="{FF2B5EF4-FFF2-40B4-BE49-F238E27FC236}">
                <a16:creationId xmlns:a16="http://schemas.microsoft.com/office/drawing/2014/main" id="{D78DD5B9-11DA-BCD2-F512-FA5BB14EF1EB}"/>
              </a:ext>
            </a:extLst>
          </p:cNvPr>
          <p:cNvPicPr>
            <a:picLocks noChangeAspect="1"/>
          </p:cNvPicPr>
          <p:nvPr/>
        </p:nvPicPr>
        <p:blipFill rotWithShape="1">
          <a:blip r:embed="rId2">
            <a:alphaModFix amt="30000"/>
          </a:blip>
          <a:srcRect r="9349" b="-1"/>
          <a:stretch/>
        </p:blipFill>
        <p:spPr>
          <a:xfrm>
            <a:off x="2878514" y="10"/>
            <a:ext cx="9313486" cy="6857990"/>
          </a:xfrm>
          <a:prstGeom prst="rect">
            <a:avLst/>
          </a:prstGeom>
        </p:spPr>
      </p:pic>
      <p:sp>
        <p:nvSpPr>
          <p:cNvPr id="2" name="Title 1">
            <a:extLst>
              <a:ext uri="{FF2B5EF4-FFF2-40B4-BE49-F238E27FC236}">
                <a16:creationId xmlns:a16="http://schemas.microsoft.com/office/drawing/2014/main" id="{6500D40A-52B4-C6F5-81AD-AE5C794434FB}"/>
              </a:ext>
            </a:extLst>
          </p:cNvPr>
          <p:cNvSpPr>
            <a:spLocks noGrp="1"/>
          </p:cNvSpPr>
          <p:nvPr>
            <p:ph type="ctrTitle"/>
          </p:nvPr>
        </p:nvSpPr>
        <p:spPr>
          <a:xfrm>
            <a:off x="5877532" y="1063256"/>
            <a:ext cx="5312254" cy="1761060"/>
          </a:xfrm>
        </p:spPr>
        <p:txBody>
          <a:bodyPr vert="horz" lIns="91440" tIns="45720" rIns="91440" bIns="45720" rtlCol="0" anchor="t">
            <a:normAutofit/>
          </a:bodyPr>
          <a:lstStyle/>
          <a:p>
            <a:r>
              <a:rPr lang="en-US" sz="3800"/>
              <a:t>Oil Well</a:t>
            </a:r>
            <a:r>
              <a:rPr lang="en-US" sz="3800" i="1" kern="1200" spc="100" baseline="0">
                <a:latin typeface="+mj-lt"/>
                <a:ea typeface="+mj-ea"/>
                <a:cs typeface="+mj-cs"/>
              </a:rPr>
              <a:t> Production performance on </a:t>
            </a:r>
            <a:r>
              <a:rPr lang="en-US" sz="3800" i="1" kern="1200" spc="100" baseline="0" err="1">
                <a:latin typeface="+mj-lt"/>
                <a:ea typeface="+mj-ea"/>
                <a:cs typeface="+mj-cs"/>
              </a:rPr>
              <a:t>Volve</a:t>
            </a:r>
            <a:r>
              <a:rPr lang="en-US" sz="3800" i="1" kern="1200" spc="100" baseline="0">
                <a:latin typeface="+mj-lt"/>
                <a:ea typeface="+mj-ea"/>
                <a:cs typeface="+mj-cs"/>
              </a:rPr>
              <a:t> data set</a:t>
            </a:r>
          </a:p>
        </p:txBody>
      </p:sp>
      <p:pic>
        <p:nvPicPr>
          <p:cNvPr id="6" name="Picture 5">
            <a:extLst>
              <a:ext uri="{FF2B5EF4-FFF2-40B4-BE49-F238E27FC236}">
                <a16:creationId xmlns:a16="http://schemas.microsoft.com/office/drawing/2014/main" id="{2CFEEADD-229D-EEC9-872F-11403AD43301}"/>
              </a:ext>
            </a:extLst>
          </p:cNvPr>
          <p:cNvPicPr>
            <a:picLocks noChangeAspect="1"/>
          </p:cNvPicPr>
          <p:nvPr/>
        </p:nvPicPr>
        <p:blipFill rotWithShape="1">
          <a:blip r:embed="rId3"/>
          <a:srcRect l="24713" r="24718"/>
          <a:stretch/>
        </p:blipFill>
        <p:spPr>
          <a:xfrm>
            <a:off x="1" y="10"/>
            <a:ext cx="5215066" cy="6857990"/>
          </a:xfrm>
          <a:custGeom>
            <a:avLst/>
            <a:gdLst/>
            <a:ahLst/>
            <a:cxnLst/>
            <a:rect l="l" t="t" r="r" b="b"/>
            <a:pathLst>
              <a:path w="5215066" h="6845983">
                <a:moveTo>
                  <a:pt x="0" y="0"/>
                </a:moveTo>
                <a:lnTo>
                  <a:pt x="3197713" y="0"/>
                </a:lnTo>
                <a:lnTo>
                  <a:pt x="3259787" y="39795"/>
                </a:lnTo>
                <a:cubicBezTo>
                  <a:pt x="4439462" y="836768"/>
                  <a:pt x="5215066" y="2186425"/>
                  <a:pt x="5215066" y="3717234"/>
                </a:cubicBezTo>
                <a:cubicBezTo>
                  <a:pt x="5215066" y="4788800"/>
                  <a:pt x="4835020" y="5771602"/>
                  <a:pt x="4202364" y="6538204"/>
                </a:cubicBezTo>
                <a:lnTo>
                  <a:pt x="3922635" y="6845983"/>
                </a:lnTo>
                <a:lnTo>
                  <a:pt x="0" y="6845983"/>
                </a:lnTo>
                <a:close/>
              </a:path>
            </a:pathLst>
          </a:custGeom>
        </p:spPr>
      </p:pic>
      <p:cxnSp>
        <p:nvCxnSpPr>
          <p:cNvPr id="60" name="Straight Connector 59">
            <a:extLst>
              <a:ext uri="{FF2B5EF4-FFF2-40B4-BE49-F238E27FC236}">
                <a16:creationId xmlns:a16="http://schemas.microsoft.com/office/drawing/2014/main" id="{C1FC086D-39EC-448D-97E7-FF23235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006804" y="3080982"/>
            <a:ext cx="512064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0D58C53E-76E7-B17A-28B5-9C18898BC6F3}"/>
              </a:ext>
            </a:extLst>
          </p:cNvPr>
          <p:cNvSpPr>
            <a:spLocks noGrp="1"/>
          </p:cNvSpPr>
          <p:nvPr>
            <p:ph type="subTitle" idx="1"/>
          </p:nvPr>
        </p:nvSpPr>
        <p:spPr>
          <a:xfrm>
            <a:off x="5877532" y="3309582"/>
            <a:ext cx="5312254" cy="2485157"/>
          </a:xfrm>
        </p:spPr>
        <p:txBody>
          <a:bodyPr vert="horz" lIns="91440" tIns="45720" rIns="91440" bIns="45720" rtlCol="0" anchor="t">
            <a:normAutofit/>
          </a:bodyPr>
          <a:lstStyle/>
          <a:p>
            <a:pPr marL="182880">
              <a:lnSpc>
                <a:spcPct val="110000"/>
              </a:lnSpc>
            </a:pPr>
            <a:r>
              <a:rPr lang="en-US" dirty="0"/>
              <a:t>Abdul Aziz                      2215231 </a:t>
            </a:r>
          </a:p>
          <a:p>
            <a:pPr marL="182880">
              <a:lnSpc>
                <a:spcPct val="110000"/>
              </a:lnSpc>
            </a:pPr>
            <a:r>
              <a:rPr lang="en-US" dirty="0"/>
              <a:t>Syed Sohaib Ali             2209809 </a:t>
            </a:r>
          </a:p>
          <a:p>
            <a:pPr marL="182880">
              <a:lnSpc>
                <a:spcPct val="110000"/>
              </a:lnSpc>
            </a:pPr>
            <a:r>
              <a:rPr lang="en-US" dirty="0"/>
              <a:t>Syed Wajahat Ali           2049216 </a:t>
            </a:r>
          </a:p>
          <a:p>
            <a:pPr marL="182880">
              <a:lnSpc>
                <a:spcPct val="110000"/>
              </a:lnSpc>
            </a:pPr>
            <a:r>
              <a:rPr lang="en-US" dirty="0"/>
              <a:t>Shaik Misbah Bilal        2145022</a:t>
            </a:r>
          </a:p>
        </p:txBody>
      </p:sp>
      <p:sp>
        <p:nvSpPr>
          <p:cNvPr id="6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745482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DD175D9-2BBE-D2A4-2E7E-9BBFE46557B3}"/>
              </a:ext>
            </a:extLst>
          </p:cNvPr>
          <p:cNvSpPr>
            <a:spLocks noGrp="1"/>
          </p:cNvSpPr>
          <p:nvPr>
            <p:ph type="body" idx="1"/>
          </p:nvPr>
        </p:nvSpPr>
        <p:spPr>
          <a:xfrm>
            <a:off x="715820" y="1246114"/>
            <a:ext cx="10671048" cy="822960"/>
          </a:xfrm>
        </p:spPr>
        <p:txBody>
          <a:bodyPr>
            <a:normAutofit/>
          </a:bodyPr>
          <a:lstStyle/>
          <a:p>
            <a:r>
              <a:rPr lang="en-US" sz="3300" b="1" i="0">
                <a:latin typeface="Times New Roman"/>
                <a:cs typeface="Times New Roman"/>
              </a:rPr>
              <a:t>Classification – Decision Tree</a:t>
            </a:r>
            <a:endParaRPr lang="en-US" sz="3300" i="0">
              <a:latin typeface="Times New Roman"/>
              <a:cs typeface="Times New Roman"/>
            </a:endParaRPr>
          </a:p>
          <a:p>
            <a:endParaRPr lang="en-US" sz="3300" b="1" i="0">
              <a:latin typeface="Times New Roman"/>
              <a:cs typeface="Times New Roman"/>
            </a:endParaRPr>
          </a:p>
          <a:p>
            <a:endParaRPr lang="en-US" sz="3300" b="1" i="0">
              <a:latin typeface="Times New Roman"/>
              <a:cs typeface="Times New Roman"/>
            </a:endParaRPr>
          </a:p>
        </p:txBody>
      </p:sp>
      <p:sp>
        <p:nvSpPr>
          <p:cNvPr id="14" name="TextBox 13">
            <a:extLst>
              <a:ext uri="{FF2B5EF4-FFF2-40B4-BE49-F238E27FC236}">
                <a16:creationId xmlns:a16="http://schemas.microsoft.com/office/drawing/2014/main" id="{346E48C6-5078-271E-D71E-5BB3726B9530}"/>
              </a:ext>
            </a:extLst>
          </p:cNvPr>
          <p:cNvSpPr txBox="1"/>
          <p:nvPr/>
        </p:nvSpPr>
        <p:spPr>
          <a:xfrm>
            <a:off x="626353" y="5356504"/>
            <a:ext cx="1111119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ea typeface="+mn-lt"/>
                <a:cs typeface="+mn-lt"/>
              </a:rPr>
              <a:t>Now predicting the Significant wells as follows :</a:t>
            </a:r>
            <a:endParaRPr lang="en-US"/>
          </a:p>
          <a:p>
            <a:pPr algn="l"/>
            <a:endParaRPr lang="en-US">
              <a:latin typeface="Times New Roman"/>
              <a:cs typeface="Times New Roman"/>
            </a:endParaRPr>
          </a:p>
        </p:txBody>
      </p:sp>
      <p:sp>
        <p:nvSpPr>
          <p:cNvPr id="15" name="TextBox 14">
            <a:extLst>
              <a:ext uri="{FF2B5EF4-FFF2-40B4-BE49-F238E27FC236}">
                <a16:creationId xmlns:a16="http://schemas.microsoft.com/office/drawing/2014/main" id="{78CAD467-412B-CB9F-1BA4-03DF7BA84D18}"/>
              </a:ext>
            </a:extLst>
          </p:cNvPr>
          <p:cNvSpPr txBox="1"/>
          <p:nvPr/>
        </p:nvSpPr>
        <p:spPr>
          <a:xfrm>
            <a:off x="626352" y="3803749"/>
            <a:ext cx="11111196"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ea typeface="+mn-lt"/>
                <a:cs typeface="+mn-lt"/>
              </a:rPr>
              <a:t>Once the model is trained, we make predictions on the test data to make predictions and determine the accuracy our model, </a:t>
            </a:r>
            <a:endParaRPr lang="en-US">
              <a:latin typeface="Times New Roman"/>
              <a:cs typeface="Times New Roman"/>
            </a:endParaRPr>
          </a:p>
          <a:p>
            <a:endParaRPr lang="en-US">
              <a:latin typeface="Times New Roman"/>
              <a:cs typeface="Times New Roman"/>
            </a:endParaRPr>
          </a:p>
          <a:p>
            <a:endParaRPr lang="en-US">
              <a:latin typeface="Times New Roman"/>
              <a:cs typeface="Times New Roman"/>
            </a:endParaRPr>
          </a:p>
          <a:p>
            <a:pPr algn="l"/>
            <a:endParaRPr lang="en-US">
              <a:latin typeface="Times New Roman"/>
              <a:cs typeface="Times New Roman"/>
            </a:endParaRPr>
          </a:p>
        </p:txBody>
      </p:sp>
      <p:sp>
        <p:nvSpPr>
          <p:cNvPr id="16" name="TextBox 15">
            <a:extLst>
              <a:ext uri="{FF2B5EF4-FFF2-40B4-BE49-F238E27FC236}">
                <a16:creationId xmlns:a16="http://schemas.microsoft.com/office/drawing/2014/main" id="{3441B798-C5F1-92D0-057B-E5C45D89B707}"/>
              </a:ext>
            </a:extLst>
          </p:cNvPr>
          <p:cNvSpPr txBox="1"/>
          <p:nvPr/>
        </p:nvSpPr>
        <p:spPr>
          <a:xfrm>
            <a:off x="626353" y="2524164"/>
            <a:ext cx="1111119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ea typeface="+mn-lt"/>
                <a:cs typeface="+mn-lt"/>
              </a:rPr>
              <a:t>Now, build a decision tree model using the function </a:t>
            </a:r>
            <a:r>
              <a:rPr lang="en-US" err="1">
                <a:latin typeface="Times New Roman"/>
                <a:ea typeface="+mn-lt"/>
                <a:cs typeface="+mn-lt"/>
              </a:rPr>
              <a:t>DecisionTreeClassifier</a:t>
            </a:r>
            <a:r>
              <a:rPr lang="en-US">
                <a:latin typeface="Times New Roman"/>
                <a:ea typeface="+mn-lt"/>
                <a:cs typeface="+mn-lt"/>
              </a:rPr>
              <a:t>() and fit it with 70% of the training data,</a:t>
            </a:r>
          </a:p>
          <a:p>
            <a:endParaRPr lang="en-US">
              <a:latin typeface="Times New Roman"/>
              <a:cs typeface="Times New Roman"/>
            </a:endParaRPr>
          </a:p>
          <a:p>
            <a:endParaRPr lang="en-US">
              <a:latin typeface="Times New Roman"/>
              <a:cs typeface="Times New Roman"/>
            </a:endParaRPr>
          </a:p>
          <a:p>
            <a:pPr algn="l"/>
            <a:endParaRPr lang="en-US">
              <a:latin typeface="Times New Roman"/>
              <a:cs typeface="Times New Roman"/>
            </a:endParaRPr>
          </a:p>
        </p:txBody>
      </p:sp>
      <p:sp>
        <p:nvSpPr>
          <p:cNvPr id="17" name="TextBox 16">
            <a:extLst>
              <a:ext uri="{FF2B5EF4-FFF2-40B4-BE49-F238E27FC236}">
                <a16:creationId xmlns:a16="http://schemas.microsoft.com/office/drawing/2014/main" id="{CA665452-3754-B4E7-6E0C-A0B47DA9AFEB}"/>
              </a:ext>
            </a:extLst>
          </p:cNvPr>
          <p:cNvSpPr txBox="1"/>
          <p:nvPr/>
        </p:nvSpPr>
        <p:spPr>
          <a:xfrm>
            <a:off x="626352" y="1474615"/>
            <a:ext cx="1111119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ea typeface="+mn-lt"/>
                <a:cs typeface="+mn-lt"/>
              </a:rPr>
              <a:t>Initially we defined a threshold for well that are producing oil significantly which acts as our target variable,</a:t>
            </a:r>
          </a:p>
          <a:p>
            <a:endParaRPr lang="en-US">
              <a:latin typeface="Times New Roman"/>
              <a:cs typeface="Times New Roman"/>
            </a:endParaRPr>
          </a:p>
          <a:p>
            <a:endParaRPr lang="en-US">
              <a:latin typeface="Times New Roman"/>
              <a:cs typeface="Times New Roman"/>
            </a:endParaRPr>
          </a:p>
          <a:p>
            <a:pPr algn="l"/>
            <a:endParaRPr lang="en-US">
              <a:latin typeface="Times New Roman"/>
              <a:cs typeface="Times New Roman"/>
            </a:endParaRPr>
          </a:p>
        </p:txBody>
      </p:sp>
      <p:pic>
        <p:nvPicPr>
          <p:cNvPr id="2" name="Picture 3">
            <a:extLst>
              <a:ext uri="{FF2B5EF4-FFF2-40B4-BE49-F238E27FC236}">
                <a16:creationId xmlns:a16="http://schemas.microsoft.com/office/drawing/2014/main" id="{9CB0E174-2A37-F63C-9337-DED1CD399699}"/>
              </a:ext>
            </a:extLst>
          </p:cNvPr>
          <p:cNvPicPr>
            <a:picLocks noChangeAspect="1"/>
          </p:cNvPicPr>
          <p:nvPr/>
        </p:nvPicPr>
        <p:blipFill>
          <a:blip r:embed="rId2"/>
          <a:stretch>
            <a:fillRect/>
          </a:stretch>
        </p:blipFill>
        <p:spPr>
          <a:xfrm>
            <a:off x="698740" y="1995025"/>
            <a:ext cx="7171427" cy="366290"/>
          </a:xfrm>
          <a:prstGeom prst="rect">
            <a:avLst/>
          </a:prstGeom>
        </p:spPr>
      </p:pic>
      <p:pic>
        <p:nvPicPr>
          <p:cNvPr id="4" name="Picture 4">
            <a:extLst>
              <a:ext uri="{FF2B5EF4-FFF2-40B4-BE49-F238E27FC236}">
                <a16:creationId xmlns:a16="http://schemas.microsoft.com/office/drawing/2014/main" id="{75B4583B-5522-0C0A-3E44-7AD30180CA0C}"/>
              </a:ext>
            </a:extLst>
          </p:cNvPr>
          <p:cNvPicPr>
            <a:picLocks noChangeAspect="1"/>
          </p:cNvPicPr>
          <p:nvPr/>
        </p:nvPicPr>
        <p:blipFill>
          <a:blip r:embed="rId3"/>
          <a:stretch>
            <a:fillRect/>
          </a:stretch>
        </p:blipFill>
        <p:spPr>
          <a:xfrm>
            <a:off x="713116" y="3050709"/>
            <a:ext cx="3893388" cy="555300"/>
          </a:xfrm>
          <a:prstGeom prst="rect">
            <a:avLst/>
          </a:prstGeom>
        </p:spPr>
      </p:pic>
      <p:pic>
        <p:nvPicPr>
          <p:cNvPr id="5" name="Picture 5" descr="Text&#10;&#10;Description automatically generated">
            <a:extLst>
              <a:ext uri="{FF2B5EF4-FFF2-40B4-BE49-F238E27FC236}">
                <a16:creationId xmlns:a16="http://schemas.microsoft.com/office/drawing/2014/main" id="{5DAD1CC2-2A37-07F0-A5DA-0959DE5361F3}"/>
              </a:ext>
            </a:extLst>
          </p:cNvPr>
          <p:cNvPicPr>
            <a:picLocks noChangeAspect="1"/>
          </p:cNvPicPr>
          <p:nvPr/>
        </p:nvPicPr>
        <p:blipFill>
          <a:blip r:embed="rId4"/>
          <a:stretch>
            <a:fillRect/>
          </a:stretch>
        </p:blipFill>
        <p:spPr>
          <a:xfrm>
            <a:off x="698740" y="4536105"/>
            <a:ext cx="3706483" cy="690014"/>
          </a:xfrm>
          <a:prstGeom prst="rect">
            <a:avLst/>
          </a:prstGeom>
        </p:spPr>
      </p:pic>
      <p:pic>
        <p:nvPicPr>
          <p:cNvPr id="7" name="Picture 7">
            <a:extLst>
              <a:ext uri="{FF2B5EF4-FFF2-40B4-BE49-F238E27FC236}">
                <a16:creationId xmlns:a16="http://schemas.microsoft.com/office/drawing/2014/main" id="{B33B1949-0BB5-6085-C1CF-91DD5AE54D48}"/>
              </a:ext>
            </a:extLst>
          </p:cNvPr>
          <p:cNvPicPr>
            <a:picLocks noChangeAspect="1"/>
          </p:cNvPicPr>
          <p:nvPr/>
        </p:nvPicPr>
        <p:blipFill>
          <a:blip r:embed="rId5"/>
          <a:stretch>
            <a:fillRect/>
          </a:stretch>
        </p:blipFill>
        <p:spPr>
          <a:xfrm>
            <a:off x="698740" y="5884180"/>
            <a:ext cx="5201727" cy="725564"/>
          </a:xfrm>
          <a:prstGeom prst="rect">
            <a:avLst/>
          </a:prstGeom>
        </p:spPr>
      </p:pic>
    </p:spTree>
    <p:extLst>
      <p:ext uri="{BB962C8B-B14F-4D97-AF65-F5344CB8AC3E}">
        <p14:creationId xmlns:p14="http://schemas.microsoft.com/office/powerpoint/2010/main" val="1195832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DD175D9-2BBE-D2A4-2E7E-9BBFE46557B3}"/>
              </a:ext>
            </a:extLst>
          </p:cNvPr>
          <p:cNvSpPr>
            <a:spLocks noGrp="1"/>
          </p:cNvSpPr>
          <p:nvPr>
            <p:ph type="body" idx="1"/>
          </p:nvPr>
        </p:nvSpPr>
        <p:spPr>
          <a:xfrm>
            <a:off x="701443" y="1548039"/>
            <a:ext cx="10671048" cy="822960"/>
          </a:xfrm>
        </p:spPr>
        <p:txBody>
          <a:bodyPr>
            <a:normAutofit/>
          </a:bodyPr>
          <a:lstStyle/>
          <a:p>
            <a:r>
              <a:rPr lang="en-US" sz="3300" b="1" i="0">
                <a:latin typeface="Times New Roman"/>
                <a:cs typeface="Times New Roman"/>
              </a:rPr>
              <a:t>Classification – Random Forest</a:t>
            </a:r>
            <a:endParaRPr lang="en-US" sz="3300" i="0">
              <a:latin typeface="Times New Roman"/>
              <a:cs typeface="Times New Roman"/>
            </a:endParaRPr>
          </a:p>
          <a:p>
            <a:endParaRPr lang="en-US" sz="3300" b="1" i="0">
              <a:latin typeface="Times New Roman"/>
              <a:cs typeface="Times New Roman"/>
            </a:endParaRPr>
          </a:p>
          <a:p>
            <a:endParaRPr lang="en-US" sz="3300" b="1" i="0">
              <a:latin typeface="Times New Roman"/>
              <a:cs typeface="Times New Roman"/>
            </a:endParaRPr>
          </a:p>
          <a:p>
            <a:endParaRPr lang="en-US" sz="3300" b="1" i="0">
              <a:latin typeface="Times New Roman"/>
              <a:cs typeface="Times New Roman"/>
            </a:endParaRPr>
          </a:p>
        </p:txBody>
      </p:sp>
      <p:sp>
        <p:nvSpPr>
          <p:cNvPr id="14" name="TextBox 13">
            <a:extLst>
              <a:ext uri="{FF2B5EF4-FFF2-40B4-BE49-F238E27FC236}">
                <a16:creationId xmlns:a16="http://schemas.microsoft.com/office/drawing/2014/main" id="{346E48C6-5078-271E-D71E-5BB3726B9530}"/>
              </a:ext>
            </a:extLst>
          </p:cNvPr>
          <p:cNvSpPr txBox="1"/>
          <p:nvPr/>
        </p:nvSpPr>
        <p:spPr>
          <a:xfrm>
            <a:off x="626353" y="5471523"/>
            <a:ext cx="1111119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ea typeface="+mn-lt"/>
                <a:cs typeface="+mn-lt"/>
              </a:rPr>
              <a:t>Now predicting the Significant wells as follows :</a:t>
            </a:r>
            <a:endParaRPr lang="en-US"/>
          </a:p>
          <a:p>
            <a:pPr algn="l"/>
            <a:endParaRPr lang="en-US">
              <a:latin typeface="Times New Roman"/>
              <a:cs typeface="Times New Roman"/>
            </a:endParaRPr>
          </a:p>
        </p:txBody>
      </p:sp>
      <p:sp>
        <p:nvSpPr>
          <p:cNvPr id="15" name="TextBox 14">
            <a:extLst>
              <a:ext uri="{FF2B5EF4-FFF2-40B4-BE49-F238E27FC236}">
                <a16:creationId xmlns:a16="http://schemas.microsoft.com/office/drawing/2014/main" id="{78CAD467-412B-CB9F-1BA4-03DF7BA84D18}"/>
              </a:ext>
            </a:extLst>
          </p:cNvPr>
          <p:cNvSpPr txBox="1"/>
          <p:nvPr/>
        </p:nvSpPr>
        <p:spPr>
          <a:xfrm>
            <a:off x="540088" y="3947523"/>
            <a:ext cx="11111196"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ea typeface="+mn-lt"/>
                <a:cs typeface="+mn-lt"/>
              </a:rPr>
              <a:t>The accuracy and the confusion matrix is determined as follows </a:t>
            </a:r>
          </a:p>
          <a:p>
            <a:endParaRPr lang="en-US">
              <a:latin typeface="Times New Roman"/>
            </a:endParaRPr>
          </a:p>
          <a:p>
            <a:endParaRPr lang="en-US">
              <a:latin typeface="Times New Roman"/>
              <a:cs typeface="Times New Roman"/>
            </a:endParaRPr>
          </a:p>
          <a:p>
            <a:endParaRPr lang="en-US">
              <a:latin typeface="Times New Roman"/>
              <a:cs typeface="Times New Roman"/>
            </a:endParaRPr>
          </a:p>
          <a:p>
            <a:pPr algn="l"/>
            <a:endParaRPr lang="en-US">
              <a:latin typeface="Times New Roman"/>
              <a:cs typeface="Times New Roman"/>
            </a:endParaRPr>
          </a:p>
        </p:txBody>
      </p:sp>
      <p:sp>
        <p:nvSpPr>
          <p:cNvPr id="16" name="TextBox 15">
            <a:extLst>
              <a:ext uri="{FF2B5EF4-FFF2-40B4-BE49-F238E27FC236}">
                <a16:creationId xmlns:a16="http://schemas.microsoft.com/office/drawing/2014/main" id="{3441B798-C5F1-92D0-057B-E5C45D89B707}"/>
              </a:ext>
            </a:extLst>
          </p:cNvPr>
          <p:cNvSpPr txBox="1"/>
          <p:nvPr/>
        </p:nvSpPr>
        <p:spPr>
          <a:xfrm>
            <a:off x="626353" y="2423523"/>
            <a:ext cx="1111119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ea typeface="+mn-lt"/>
                <a:cs typeface="+mn-lt"/>
              </a:rPr>
              <a:t>To compare the model performances, we also build a random forest machine learning model using the function </a:t>
            </a:r>
            <a:r>
              <a:rPr lang="en-US" err="1">
                <a:latin typeface="Times New Roman"/>
                <a:ea typeface="+mn-lt"/>
                <a:cs typeface="+mn-lt"/>
              </a:rPr>
              <a:t>RandomForestClassifier</a:t>
            </a:r>
            <a:r>
              <a:rPr lang="en-US">
                <a:latin typeface="Times New Roman"/>
                <a:ea typeface="+mn-lt"/>
                <a:cs typeface="+mn-lt"/>
              </a:rPr>
              <a:t>( ) ,Now fitting the random forest model with the training data,</a:t>
            </a:r>
            <a:endParaRPr lang="en-US">
              <a:latin typeface="Times New Roman"/>
              <a:ea typeface="+mn-lt"/>
              <a:cs typeface="Times New Roman"/>
            </a:endParaRPr>
          </a:p>
          <a:p>
            <a:endParaRPr lang="en-US">
              <a:latin typeface="Times New Roman"/>
              <a:ea typeface="+mn-lt"/>
              <a:cs typeface="+mn-lt"/>
            </a:endParaRPr>
          </a:p>
          <a:p>
            <a:endParaRPr lang="en-US">
              <a:latin typeface="Times New Roman"/>
              <a:cs typeface="Times New Roman"/>
            </a:endParaRPr>
          </a:p>
          <a:p>
            <a:endParaRPr lang="en-US">
              <a:latin typeface="Times New Roman"/>
              <a:cs typeface="Times New Roman"/>
            </a:endParaRPr>
          </a:p>
          <a:p>
            <a:pPr algn="l"/>
            <a:endParaRPr lang="en-US">
              <a:latin typeface="Times New Roman"/>
              <a:cs typeface="Times New Roman"/>
            </a:endParaRPr>
          </a:p>
        </p:txBody>
      </p:sp>
      <p:sp>
        <p:nvSpPr>
          <p:cNvPr id="17" name="TextBox 16">
            <a:extLst>
              <a:ext uri="{FF2B5EF4-FFF2-40B4-BE49-F238E27FC236}">
                <a16:creationId xmlns:a16="http://schemas.microsoft.com/office/drawing/2014/main" id="{CA665452-3754-B4E7-6E0C-A0B47DA9AFEB}"/>
              </a:ext>
            </a:extLst>
          </p:cNvPr>
          <p:cNvSpPr txBox="1"/>
          <p:nvPr/>
        </p:nvSpPr>
        <p:spPr>
          <a:xfrm>
            <a:off x="626352" y="1474615"/>
            <a:ext cx="1111119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ea typeface="+mn-lt"/>
                <a:cs typeface="+mn-lt"/>
              </a:rPr>
              <a:t>Initially we defined a threshold for well that are producing oil significantly which acts as our target variable,</a:t>
            </a:r>
          </a:p>
          <a:p>
            <a:endParaRPr lang="en-US">
              <a:latin typeface="Times New Roman"/>
              <a:cs typeface="Times New Roman"/>
            </a:endParaRPr>
          </a:p>
          <a:p>
            <a:endParaRPr lang="en-US">
              <a:latin typeface="Times New Roman"/>
              <a:cs typeface="Times New Roman"/>
            </a:endParaRPr>
          </a:p>
          <a:p>
            <a:pPr algn="l"/>
            <a:endParaRPr lang="en-US">
              <a:latin typeface="Times New Roman"/>
              <a:cs typeface="Times New Roman"/>
            </a:endParaRPr>
          </a:p>
        </p:txBody>
      </p:sp>
      <p:pic>
        <p:nvPicPr>
          <p:cNvPr id="2" name="Picture 3">
            <a:extLst>
              <a:ext uri="{FF2B5EF4-FFF2-40B4-BE49-F238E27FC236}">
                <a16:creationId xmlns:a16="http://schemas.microsoft.com/office/drawing/2014/main" id="{9CB0E174-2A37-F63C-9337-DED1CD399699}"/>
              </a:ext>
            </a:extLst>
          </p:cNvPr>
          <p:cNvPicPr>
            <a:picLocks noChangeAspect="1"/>
          </p:cNvPicPr>
          <p:nvPr/>
        </p:nvPicPr>
        <p:blipFill>
          <a:blip r:embed="rId2"/>
          <a:stretch>
            <a:fillRect/>
          </a:stretch>
        </p:blipFill>
        <p:spPr>
          <a:xfrm>
            <a:off x="713117" y="1951893"/>
            <a:ext cx="7171427" cy="366290"/>
          </a:xfrm>
          <a:prstGeom prst="rect">
            <a:avLst/>
          </a:prstGeom>
        </p:spPr>
      </p:pic>
      <p:pic>
        <p:nvPicPr>
          <p:cNvPr id="7" name="Picture 7">
            <a:extLst>
              <a:ext uri="{FF2B5EF4-FFF2-40B4-BE49-F238E27FC236}">
                <a16:creationId xmlns:a16="http://schemas.microsoft.com/office/drawing/2014/main" id="{B33B1949-0BB5-6085-C1CF-91DD5AE54D48}"/>
              </a:ext>
            </a:extLst>
          </p:cNvPr>
          <p:cNvPicPr>
            <a:picLocks noChangeAspect="1"/>
          </p:cNvPicPr>
          <p:nvPr/>
        </p:nvPicPr>
        <p:blipFill>
          <a:blip r:embed="rId3"/>
          <a:stretch>
            <a:fillRect/>
          </a:stretch>
        </p:blipFill>
        <p:spPr>
          <a:xfrm>
            <a:off x="698740" y="5999199"/>
            <a:ext cx="5201727" cy="725564"/>
          </a:xfrm>
          <a:prstGeom prst="rect">
            <a:avLst/>
          </a:prstGeom>
        </p:spPr>
      </p:pic>
      <p:pic>
        <p:nvPicPr>
          <p:cNvPr id="6" name="Picture 7" descr="Text&#10;&#10;Description automatically generated">
            <a:extLst>
              <a:ext uri="{FF2B5EF4-FFF2-40B4-BE49-F238E27FC236}">
                <a16:creationId xmlns:a16="http://schemas.microsoft.com/office/drawing/2014/main" id="{A7BEF8A3-3664-9941-825C-2A7F5CF798D7}"/>
              </a:ext>
            </a:extLst>
          </p:cNvPr>
          <p:cNvPicPr>
            <a:picLocks noChangeAspect="1"/>
          </p:cNvPicPr>
          <p:nvPr/>
        </p:nvPicPr>
        <p:blipFill>
          <a:blip r:embed="rId4"/>
          <a:stretch>
            <a:fillRect/>
          </a:stretch>
        </p:blipFill>
        <p:spPr>
          <a:xfrm>
            <a:off x="698740" y="3188788"/>
            <a:ext cx="5014820" cy="681708"/>
          </a:xfrm>
          <a:prstGeom prst="rect">
            <a:avLst/>
          </a:prstGeom>
        </p:spPr>
      </p:pic>
      <p:pic>
        <p:nvPicPr>
          <p:cNvPr id="8" name="Picture 8" descr="Text&#10;&#10;Description automatically generated">
            <a:extLst>
              <a:ext uri="{FF2B5EF4-FFF2-40B4-BE49-F238E27FC236}">
                <a16:creationId xmlns:a16="http://schemas.microsoft.com/office/drawing/2014/main" id="{F806B0BB-C0A3-3DD8-B930-FBDCA9BC5F6D}"/>
              </a:ext>
            </a:extLst>
          </p:cNvPr>
          <p:cNvPicPr>
            <a:picLocks noChangeAspect="1"/>
          </p:cNvPicPr>
          <p:nvPr/>
        </p:nvPicPr>
        <p:blipFill>
          <a:blip r:embed="rId5"/>
          <a:stretch>
            <a:fillRect/>
          </a:stretch>
        </p:blipFill>
        <p:spPr>
          <a:xfrm>
            <a:off x="626853" y="4426183"/>
            <a:ext cx="3490822" cy="938617"/>
          </a:xfrm>
          <a:prstGeom prst="rect">
            <a:avLst/>
          </a:prstGeom>
        </p:spPr>
      </p:pic>
    </p:spTree>
    <p:extLst>
      <p:ext uri="{BB962C8B-B14F-4D97-AF65-F5344CB8AC3E}">
        <p14:creationId xmlns:p14="http://schemas.microsoft.com/office/powerpoint/2010/main" val="3892230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DD175D9-2BBE-D2A4-2E7E-9BBFE46557B3}"/>
              </a:ext>
            </a:extLst>
          </p:cNvPr>
          <p:cNvSpPr>
            <a:spLocks noGrp="1"/>
          </p:cNvSpPr>
          <p:nvPr>
            <p:ph type="body" idx="1"/>
          </p:nvPr>
        </p:nvSpPr>
        <p:spPr>
          <a:xfrm>
            <a:off x="701443" y="1548039"/>
            <a:ext cx="10671048" cy="822960"/>
          </a:xfrm>
        </p:spPr>
        <p:txBody>
          <a:bodyPr>
            <a:normAutofit/>
          </a:bodyPr>
          <a:lstStyle/>
          <a:p>
            <a:r>
              <a:rPr lang="en-US" sz="3300" b="1" i="0" dirty="0">
                <a:latin typeface="Times New Roman"/>
                <a:cs typeface="Times New Roman"/>
              </a:rPr>
              <a:t>Regression – Linear Regression</a:t>
            </a:r>
            <a:endParaRPr lang="en-US" sz="3300" i="0" dirty="0">
              <a:latin typeface="Times New Roman"/>
              <a:cs typeface="Times New Roman"/>
            </a:endParaRPr>
          </a:p>
          <a:p>
            <a:endParaRPr lang="en-US" sz="3300" b="1" i="0" dirty="0">
              <a:latin typeface="Times New Roman"/>
              <a:cs typeface="Times New Roman"/>
            </a:endParaRPr>
          </a:p>
          <a:p>
            <a:endParaRPr lang="en-US" sz="3300" b="1" i="0" dirty="0">
              <a:latin typeface="Times New Roman"/>
              <a:cs typeface="Times New Roman"/>
            </a:endParaRPr>
          </a:p>
          <a:p>
            <a:endParaRPr lang="en-US" sz="3300" b="1" i="0" dirty="0">
              <a:latin typeface="Times New Roman"/>
              <a:cs typeface="Times New Roman"/>
            </a:endParaRPr>
          </a:p>
          <a:p>
            <a:endParaRPr lang="en-US" sz="3300" b="1" i="0" dirty="0">
              <a:latin typeface="Times New Roman"/>
              <a:cs typeface="Times New Roman"/>
            </a:endParaRPr>
          </a:p>
        </p:txBody>
      </p:sp>
      <p:sp>
        <p:nvSpPr>
          <p:cNvPr id="14" name="TextBox 13">
            <a:extLst>
              <a:ext uri="{FF2B5EF4-FFF2-40B4-BE49-F238E27FC236}">
                <a16:creationId xmlns:a16="http://schemas.microsoft.com/office/drawing/2014/main" id="{346E48C6-5078-271E-D71E-5BB3726B9530}"/>
              </a:ext>
            </a:extLst>
          </p:cNvPr>
          <p:cNvSpPr txBox="1"/>
          <p:nvPr/>
        </p:nvSpPr>
        <p:spPr>
          <a:xfrm>
            <a:off x="626353" y="5140844"/>
            <a:ext cx="1111119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ea typeface="+mn-lt"/>
                <a:cs typeface="+mn-lt"/>
              </a:rPr>
              <a:t>Now the well production can be computed as follows :</a:t>
            </a:r>
            <a:endParaRPr lang="en-US"/>
          </a:p>
          <a:p>
            <a:pPr algn="l"/>
            <a:endParaRPr lang="en-US">
              <a:latin typeface="Times New Roman"/>
              <a:cs typeface="Times New Roman"/>
            </a:endParaRPr>
          </a:p>
        </p:txBody>
      </p:sp>
      <p:sp>
        <p:nvSpPr>
          <p:cNvPr id="15" name="TextBox 14">
            <a:extLst>
              <a:ext uri="{FF2B5EF4-FFF2-40B4-BE49-F238E27FC236}">
                <a16:creationId xmlns:a16="http://schemas.microsoft.com/office/drawing/2014/main" id="{78CAD467-412B-CB9F-1BA4-03DF7BA84D18}"/>
              </a:ext>
            </a:extLst>
          </p:cNvPr>
          <p:cNvSpPr txBox="1"/>
          <p:nvPr/>
        </p:nvSpPr>
        <p:spPr>
          <a:xfrm>
            <a:off x="626352" y="3429938"/>
            <a:ext cx="111111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ea typeface="+mn-lt"/>
                <a:cs typeface="Times New Roman"/>
              </a:rPr>
              <a:t>Then the performance metrics of the </a:t>
            </a:r>
            <a:r>
              <a:rPr lang="en-US">
                <a:latin typeface="Times New Roman"/>
                <a:cs typeface="Times New Roman"/>
              </a:rPr>
              <a:t>model is calculated as follows,</a:t>
            </a:r>
            <a:endParaRPr lang="en-US"/>
          </a:p>
        </p:txBody>
      </p:sp>
      <p:sp>
        <p:nvSpPr>
          <p:cNvPr id="17" name="TextBox 16">
            <a:extLst>
              <a:ext uri="{FF2B5EF4-FFF2-40B4-BE49-F238E27FC236}">
                <a16:creationId xmlns:a16="http://schemas.microsoft.com/office/drawing/2014/main" id="{CA665452-3754-B4E7-6E0C-A0B47DA9AFEB}"/>
              </a:ext>
            </a:extLst>
          </p:cNvPr>
          <p:cNvSpPr txBox="1"/>
          <p:nvPr/>
        </p:nvSpPr>
        <p:spPr>
          <a:xfrm>
            <a:off x="626352" y="1474615"/>
            <a:ext cx="11111196"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ea typeface="+mn-lt"/>
                <a:cs typeface="+mn-lt"/>
              </a:rPr>
              <a:t>We start build the model by splitting the training and testing data wherein ‘BORE_OIL_VOL’ is our target volume, </a:t>
            </a:r>
            <a:endParaRPr lang="en-US">
              <a:latin typeface="Times New Roman"/>
              <a:cs typeface="Times New Roman"/>
            </a:endParaRPr>
          </a:p>
          <a:p>
            <a:r>
              <a:rPr lang="en-US">
                <a:latin typeface="Times New Roman"/>
                <a:ea typeface="+mn-lt"/>
                <a:cs typeface="+mn-lt"/>
              </a:rPr>
              <a:t>Moving further we create a Linear Regression model using the function </a:t>
            </a:r>
            <a:r>
              <a:rPr lang="en-US" err="1">
                <a:latin typeface="Times New Roman"/>
                <a:ea typeface="+mn-lt"/>
                <a:cs typeface="+mn-lt"/>
              </a:rPr>
              <a:t>LinearRegression</a:t>
            </a:r>
            <a:r>
              <a:rPr lang="en-US">
                <a:latin typeface="Times New Roman"/>
                <a:ea typeface="+mn-lt"/>
                <a:cs typeface="+mn-lt"/>
              </a:rPr>
              <a:t>() which is then fitted on the training data.</a:t>
            </a:r>
            <a:endParaRPr lang="en-US">
              <a:latin typeface="Times New Roman"/>
              <a:cs typeface="Times New Roman"/>
            </a:endParaRPr>
          </a:p>
          <a:p>
            <a:endParaRPr lang="en-US">
              <a:latin typeface="Times New Roman"/>
              <a:ea typeface="+mn-lt"/>
              <a:cs typeface="+mn-lt"/>
            </a:endParaRPr>
          </a:p>
          <a:p>
            <a:endParaRPr lang="en-US">
              <a:latin typeface="Times New Roman"/>
              <a:cs typeface="Times New Roman"/>
            </a:endParaRPr>
          </a:p>
          <a:p>
            <a:endParaRPr lang="en-US">
              <a:latin typeface="Times New Roman"/>
              <a:cs typeface="Times New Roman"/>
            </a:endParaRPr>
          </a:p>
          <a:p>
            <a:pPr algn="l"/>
            <a:endParaRPr lang="en-US">
              <a:latin typeface="Times New Roman"/>
              <a:cs typeface="Times New Roman"/>
            </a:endParaRPr>
          </a:p>
        </p:txBody>
      </p:sp>
      <p:pic>
        <p:nvPicPr>
          <p:cNvPr id="4" name="Picture 4">
            <a:extLst>
              <a:ext uri="{FF2B5EF4-FFF2-40B4-BE49-F238E27FC236}">
                <a16:creationId xmlns:a16="http://schemas.microsoft.com/office/drawing/2014/main" id="{F522C208-F0BB-003F-3D52-74D323BFFD77}"/>
              </a:ext>
            </a:extLst>
          </p:cNvPr>
          <p:cNvPicPr>
            <a:picLocks noChangeAspect="1"/>
          </p:cNvPicPr>
          <p:nvPr/>
        </p:nvPicPr>
        <p:blipFill>
          <a:blip r:embed="rId2"/>
          <a:stretch>
            <a:fillRect/>
          </a:stretch>
        </p:blipFill>
        <p:spPr>
          <a:xfrm>
            <a:off x="698740" y="2483422"/>
            <a:ext cx="6395049" cy="855989"/>
          </a:xfrm>
          <a:prstGeom prst="rect">
            <a:avLst/>
          </a:prstGeom>
        </p:spPr>
      </p:pic>
      <p:pic>
        <p:nvPicPr>
          <p:cNvPr id="5" name="Picture 8">
            <a:extLst>
              <a:ext uri="{FF2B5EF4-FFF2-40B4-BE49-F238E27FC236}">
                <a16:creationId xmlns:a16="http://schemas.microsoft.com/office/drawing/2014/main" id="{D2F7E8CA-5729-026C-71D2-86D94B33DF6B}"/>
              </a:ext>
            </a:extLst>
          </p:cNvPr>
          <p:cNvPicPr>
            <a:picLocks noChangeAspect="1"/>
          </p:cNvPicPr>
          <p:nvPr/>
        </p:nvPicPr>
        <p:blipFill>
          <a:blip r:embed="rId3"/>
          <a:stretch>
            <a:fillRect/>
          </a:stretch>
        </p:blipFill>
        <p:spPr>
          <a:xfrm>
            <a:off x="702604" y="3901296"/>
            <a:ext cx="3037396" cy="1039483"/>
          </a:xfrm>
          <a:prstGeom prst="rect">
            <a:avLst/>
          </a:prstGeom>
        </p:spPr>
      </p:pic>
      <p:pic>
        <p:nvPicPr>
          <p:cNvPr id="11" name="Picture 11" descr="A picture containing company name&#10;&#10;Description automatically generated">
            <a:extLst>
              <a:ext uri="{FF2B5EF4-FFF2-40B4-BE49-F238E27FC236}">
                <a16:creationId xmlns:a16="http://schemas.microsoft.com/office/drawing/2014/main" id="{1C7998EA-427D-06AC-0C8D-F9A6FF1FE9CF}"/>
              </a:ext>
            </a:extLst>
          </p:cNvPr>
          <p:cNvPicPr>
            <a:picLocks noChangeAspect="1"/>
          </p:cNvPicPr>
          <p:nvPr/>
        </p:nvPicPr>
        <p:blipFill>
          <a:blip r:embed="rId4"/>
          <a:stretch>
            <a:fillRect/>
          </a:stretch>
        </p:blipFill>
        <p:spPr>
          <a:xfrm>
            <a:off x="698740" y="5629059"/>
            <a:ext cx="4799162" cy="588826"/>
          </a:xfrm>
          <a:prstGeom prst="rect">
            <a:avLst/>
          </a:prstGeom>
        </p:spPr>
      </p:pic>
    </p:spTree>
    <p:extLst>
      <p:ext uri="{BB962C8B-B14F-4D97-AF65-F5344CB8AC3E}">
        <p14:creationId xmlns:p14="http://schemas.microsoft.com/office/powerpoint/2010/main" val="1743293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04385-304A-0BB1-AAA8-C05285762F9C}"/>
              </a:ext>
            </a:extLst>
          </p:cNvPr>
          <p:cNvSpPr>
            <a:spLocks noGrp="1"/>
          </p:cNvSpPr>
          <p:nvPr>
            <p:ph type="title"/>
          </p:nvPr>
        </p:nvSpPr>
        <p:spPr>
          <a:xfrm>
            <a:off x="12775" y="925186"/>
            <a:ext cx="11968209" cy="5714061"/>
          </a:xfrm>
        </p:spPr>
        <p:txBody>
          <a:bodyPr>
            <a:normAutofit/>
          </a:bodyPr>
          <a:lstStyle/>
          <a:p>
            <a:pPr algn="ctr"/>
            <a:r>
              <a:rPr lang="en-US" sz="2400" b="1" i="0">
                <a:latin typeface="Times New Roman"/>
                <a:cs typeface="Times New Roman"/>
              </a:rPr>
              <a:t>Classification Model:</a:t>
            </a:r>
            <a:br>
              <a:rPr lang="en-US" sz="2400" b="1" i="0">
                <a:latin typeface="Times New Roman" panose="02020603050405020304" pitchFamily="18" charset="0"/>
                <a:cs typeface="Times New Roman" panose="02020603050405020304" pitchFamily="18" charset="0"/>
              </a:rPr>
            </a:br>
            <a:r>
              <a:rPr lang="en-US" sz="1800" i="0">
                <a:latin typeface="Avenir Next LT Pro"/>
                <a:cs typeface="Times New Roman"/>
              </a:rPr>
              <a:t>DECISION TREE</a:t>
            </a:r>
            <a:r>
              <a:rPr lang="en-US" sz="2400" b="1" i="0">
                <a:latin typeface="Times New Roman"/>
                <a:cs typeface="Times New Roman"/>
              </a:rPr>
              <a:t>                                                     </a:t>
            </a:r>
            <a:r>
              <a:rPr lang="en-US" sz="2400" i="0">
                <a:latin typeface="Avenir Next LT Pro"/>
                <a:cs typeface="Times New Roman"/>
              </a:rPr>
              <a:t> </a:t>
            </a:r>
            <a:r>
              <a:rPr lang="en-US" sz="1800" i="0">
                <a:latin typeface="Avenir Next LT Pro"/>
                <a:cs typeface="Times New Roman"/>
              </a:rPr>
              <a:t>RANDOM FOREST</a:t>
            </a:r>
            <a:br>
              <a:rPr lang="en-US" sz="2400" b="1" i="0">
                <a:latin typeface="Times New Roman" panose="02020603050405020304" pitchFamily="18" charset="0"/>
                <a:cs typeface="Times New Roman" panose="02020603050405020304" pitchFamily="18" charset="0"/>
              </a:rPr>
            </a:br>
            <a:br>
              <a:rPr lang="en-US" sz="2400" b="1" i="0">
                <a:latin typeface="Times New Roman" panose="02020603050405020304" pitchFamily="18" charset="0"/>
                <a:cs typeface="Times New Roman" panose="02020603050405020304" pitchFamily="18" charset="0"/>
              </a:rPr>
            </a:br>
            <a:br>
              <a:rPr lang="en-US" sz="2400" b="1" i="0">
                <a:latin typeface="Times New Roman" panose="02020603050405020304" pitchFamily="18" charset="0"/>
                <a:cs typeface="Times New Roman" panose="02020603050405020304" pitchFamily="18" charset="0"/>
              </a:rPr>
            </a:br>
            <a:br>
              <a:rPr lang="en-US" sz="2400" b="1" i="0">
                <a:latin typeface="Times New Roman" panose="02020603050405020304" pitchFamily="18" charset="0"/>
                <a:cs typeface="Times New Roman" panose="02020603050405020304" pitchFamily="18" charset="0"/>
              </a:rPr>
            </a:br>
            <a:br>
              <a:rPr lang="en-US" sz="2400">
                <a:latin typeface="Times New Roman" panose="02020603050405020304" pitchFamily="18" charset="0"/>
                <a:cs typeface="Times New Roman" panose="02020603050405020304" pitchFamily="18" charset="0"/>
              </a:rPr>
            </a:br>
            <a:br>
              <a:rPr lang="en-US" sz="2400">
                <a:latin typeface="Times New Roman"/>
                <a:cs typeface="Times New Roman"/>
              </a:rPr>
            </a:br>
            <a:r>
              <a:rPr lang="en-US" sz="1800" i="0">
                <a:latin typeface="Avenir Next LT Pro"/>
                <a:cs typeface="Times New Roman"/>
              </a:rPr>
              <a:t>CLASSIFICATION OF WELLS ON OIL VOLUME:</a:t>
            </a:r>
            <a:r>
              <a:rPr lang="en-US" sz="2400" b="1" i="0">
                <a:latin typeface="Avenir Next LT Pro"/>
                <a:cs typeface="Times New Roman"/>
              </a:rPr>
              <a:t> </a:t>
            </a:r>
            <a:r>
              <a:rPr lang="en-US" sz="2400" b="1" i="0">
                <a:latin typeface="Times New Roman"/>
                <a:cs typeface="Times New Roman"/>
              </a:rPr>
              <a:t>         </a:t>
            </a:r>
            <a:r>
              <a:rPr lang="en-US" sz="1800" i="0">
                <a:latin typeface="Avenir Next LT Pro"/>
                <a:cs typeface="Times New Roman"/>
              </a:rPr>
              <a:t>CLASSIFICATION OF WELLS ON OIL VOLUME:</a:t>
            </a:r>
            <a:br>
              <a:rPr lang="en-US" sz="2400" b="1" i="0">
                <a:latin typeface="Times New Roman"/>
                <a:cs typeface="Times New Roman"/>
              </a:rPr>
            </a:br>
            <a:r>
              <a:rPr lang="en-US" sz="2400" b="1" i="0">
                <a:latin typeface="Times New Roman"/>
                <a:cs typeface="Times New Roman"/>
              </a:rPr>
              <a:t> </a:t>
            </a:r>
            <a:br>
              <a:rPr lang="en-US" sz="2400" b="1" i="0">
                <a:latin typeface="Times New Roman" panose="02020603050405020304" pitchFamily="18" charset="0"/>
                <a:cs typeface="Times New Roman" panose="02020603050405020304" pitchFamily="18" charset="0"/>
              </a:rPr>
            </a:br>
            <a:br>
              <a:rPr lang="en-US" sz="2400" b="1" i="0">
                <a:latin typeface="Times New Roman" panose="02020603050405020304" pitchFamily="18" charset="0"/>
                <a:cs typeface="Times New Roman" panose="02020603050405020304" pitchFamily="18" charset="0"/>
              </a:rPr>
            </a:br>
            <a:endParaRPr lang="en-US" sz="2400" b="1" i="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722EDD5F-AD6A-60A6-921B-5097E9F1041D}"/>
              </a:ext>
            </a:extLst>
          </p:cNvPr>
          <p:cNvSpPr>
            <a:spLocks noGrp="1"/>
          </p:cNvSpPr>
          <p:nvPr>
            <p:ph type="body" idx="1"/>
          </p:nvPr>
        </p:nvSpPr>
        <p:spPr>
          <a:xfrm>
            <a:off x="548971" y="4827"/>
            <a:ext cx="10671048" cy="822960"/>
          </a:xfrm>
        </p:spPr>
        <p:txBody>
          <a:bodyPr>
            <a:normAutofit/>
          </a:bodyPr>
          <a:lstStyle/>
          <a:p>
            <a:pPr algn="ctr"/>
            <a:r>
              <a:rPr lang="en-US" sz="3300" b="1" i="0">
                <a:latin typeface="Times New Roman"/>
                <a:cs typeface="Times New Roman"/>
              </a:rPr>
              <a:t>Results and Discussions</a:t>
            </a:r>
            <a:endParaRPr lang="en-US">
              <a:latin typeface="Times New Roman"/>
              <a:cs typeface="Times New Roman"/>
            </a:endParaRPr>
          </a:p>
        </p:txBody>
      </p:sp>
      <p:pic>
        <p:nvPicPr>
          <p:cNvPr id="4" name="Picture 4" descr="Text&#10;&#10;Description automatically generated">
            <a:extLst>
              <a:ext uri="{FF2B5EF4-FFF2-40B4-BE49-F238E27FC236}">
                <a16:creationId xmlns:a16="http://schemas.microsoft.com/office/drawing/2014/main" id="{84C93325-4A25-78FB-7F1D-7BB715445D04}"/>
              </a:ext>
            </a:extLst>
          </p:cNvPr>
          <p:cNvPicPr>
            <a:picLocks noChangeAspect="1"/>
          </p:cNvPicPr>
          <p:nvPr/>
        </p:nvPicPr>
        <p:blipFill>
          <a:blip r:embed="rId2"/>
          <a:stretch>
            <a:fillRect/>
          </a:stretch>
        </p:blipFill>
        <p:spPr>
          <a:xfrm>
            <a:off x="426686" y="1709480"/>
            <a:ext cx="5652764" cy="1387500"/>
          </a:xfrm>
          <a:prstGeom prst="rect">
            <a:avLst/>
          </a:prstGeom>
        </p:spPr>
      </p:pic>
      <p:pic>
        <p:nvPicPr>
          <p:cNvPr id="6" name="Picture 6">
            <a:extLst>
              <a:ext uri="{FF2B5EF4-FFF2-40B4-BE49-F238E27FC236}">
                <a16:creationId xmlns:a16="http://schemas.microsoft.com/office/drawing/2014/main" id="{C7F813B5-8F4A-44F7-7932-34513CABD727}"/>
              </a:ext>
            </a:extLst>
          </p:cNvPr>
          <p:cNvPicPr>
            <a:picLocks noChangeAspect="1"/>
          </p:cNvPicPr>
          <p:nvPr/>
        </p:nvPicPr>
        <p:blipFill>
          <a:blip r:embed="rId3"/>
          <a:stretch>
            <a:fillRect/>
          </a:stretch>
        </p:blipFill>
        <p:spPr>
          <a:xfrm>
            <a:off x="7186247" y="1651658"/>
            <a:ext cx="4431323" cy="1385916"/>
          </a:xfrm>
          <a:prstGeom prst="rect">
            <a:avLst/>
          </a:prstGeom>
        </p:spPr>
      </p:pic>
      <p:pic>
        <p:nvPicPr>
          <p:cNvPr id="7" name="Picture 7" descr="Text, letter&#10;&#10;Description automatically generated">
            <a:extLst>
              <a:ext uri="{FF2B5EF4-FFF2-40B4-BE49-F238E27FC236}">
                <a16:creationId xmlns:a16="http://schemas.microsoft.com/office/drawing/2014/main" id="{03B8B6E2-3608-49A9-9509-9AED43F4D038}"/>
              </a:ext>
            </a:extLst>
          </p:cNvPr>
          <p:cNvPicPr>
            <a:picLocks noChangeAspect="1"/>
          </p:cNvPicPr>
          <p:nvPr/>
        </p:nvPicPr>
        <p:blipFill>
          <a:blip r:embed="rId4"/>
          <a:stretch>
            <a:fillRect/>
          </a:stretch>
        </p:blipFill>
        <p:spPr>
          <a:xfrm>
            <a:off x="6885399" y="3860985"/>
            <a:ext cx="4900411" cy="1925977"/>
          </a:xfrm>
          <a:prstGeom prst="rect">
            <a:avLst/>
          </a:prstGeom>
        </p:spPr>
      </p:pic>
      <p:pic>
        <p:nvPicPr>
          <p:cNvPr id="8" name="Picture 8" descr="Text, letter&#10;&#10;Description automatically generated">
            <a:extLst>
              <a:ext uri="{FF2B5EF4-FFF2-40B4-BE49-F238E27FC236}">
                <a16:creationId xmlns:a16="http://schemas.microsoft.com/office/drawing/2014/main" id="{2DD4970C-CA1C-A5A3-8169-55647C9FCA98}"/>
              </a:ext>
            </a:extLst>
          </p:cNvPr>
          <p:cNvPicPr>
            <a:picLocks noChangeAspect="1"/>
          </p:cNvPicPr>
          <p:nvPr/>
        </p:nvPicPr>
        <p:blipFill>
          <a:blip r:embed="rId5"/>
          <a:stretch>
            <a:fillRect/>
          </a:stretch>
        </p:blipFill>
        <p:spPr>
          <a:xfrm>
            <a:off x="147034" y="3921297"/>
            <a:ext cx="5952185" cy="1848758"/>
          </a:xfrm>
          <a:prstGeom prst="rect">
            <a:avLst/>
          </a:prstGeom>
        </p:spPr>
      </p:pic>
    </p:spTree>
    <p:extLst>
      <p:ext uri="{BB962C8B-B14F-4D97-AF65-F5344CB8AC3E}">
        <p14:creationId xmlns:p14="http://schemas.microsoft.com/office/powerpoint/2010/main" val="1936816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DD175D9-2BBE-D2A4-2E7E-9BBFE46557B3}"/>
              </a:ext>
            </a:extLst>
          </p:cNvPr>
          <p:cNvSpPr>
            <a:spLocks noGrp="1"/>
          </p:cNvSpPr>
          <p:nvPr>
            <p:ph type="body" idx="1"/>
          </p:nvPr>
        </p:nvSpPr>
        <p:spPr>
          <a:xfrm>
            <a:off x="758952" y="102001"/>
            <a:ext cx="10671048" cy="822960"/>
          </a:xfrm>
        </p:spPr>
        <p:txBody>
          <a:bodyPr>
            <a:normAutofit/>
          </a:bodyPr>
          <a:lstStyle/>
          <a:p>
            <a:r>
              <a:rPr lang="en-US" sz="3300" b="1" i="0">
                <a:latin typeface="Times New Roman"/>
                <a:cs typeface="Times New Roman"/>
              </a:rPr>
              <a:t>                     K Means Clustering- Results</a:t>
            </a:r>
            <a:endParaRPr lang="en-US"/>
          </a:p>
        </p:txBody>
      </p:sp>
      <p:pic>
        <p:nvPicPr>
          <p:cNvPr id="11" name="Picture 11" descr="Text&#10;&#10;Description automatically generated">
            <a:extLst>
              <a:ext uri="{FF2B5EF4-FFF2-40B4-BE49-F238E27FC236}">
                <a16:creationId xmlns:a16="http://schemas.microsoft.com/office/drawing/2014/main" id="{B77B40E5-00D1-2147-C027-E4B00F1522D9}"/>
              </a:ext>
            </a:extLst>
          </p:cNvPr>
          <p:cNvPicPr>
            <a:picLocks noChangeAspect="1"/>
          </p:cNvPicPr>
          <p:nvPr/>
        </p:nvPicPr>
        <p:blipFill>
          <a:blip r:embed="rId2"/>
          <a:stretch>
            <a:fillRect/>
          </a:stretch>
        </p:blipFill>
        <p:spPr>
          <a:xfrm>
            <a:off x="592428" y="918467"/>
            <a:ext cx="2743200" cy="2853122"/>
          </a:xfrm>
          <a:prstGeom prst="rect">
            <a:avLst/>
          </a:prstGeom>
        </p:spPr>
      </p:pic>
      <p:pic>
        <p:nvPicPr>
          <p:cNvPr id="12" name="Picture 12" descr="A picture containing text, receipt&#10;&#10;Description automatically generated">
            <a:extLst>
              <a:ext uri="{FF2B5EF4-FFF2-40B4-BE49-F238E27FC236}">
                <a16:creationId xmlns:a16="http://schemas.microsoft.com/office/drawing/2014/main" id="{F5BB6D06-1E99-874D-5B9A-361590F24426}"/>
              </a:ext>
            </a:extLst>
          </p:cNvPr>
          <p:cNvPicPr>
            <a:picLocks noChangeAspect="1"/>
          </p:cNvPicPr>
          <p:nvPr/>
        </p:nvPicPr>
        <p:blipFill>
          <a:blip r:embed="rId3"/>
          <a:stretch>
            <a:fillRect/>
          </a:stretch>
        </p:blipFill>
        <p:spPr>
          <a:xfrm>
            <a:off x="4413161" y="914493"/>
            <a:ext cx="2743200" cy="2839606"/>
          </a:xfrm>
          <a:prstGeom prst="rect">
            <a:avLst/>
          </a:prstGeom>
        </p:spPr>
      </p:pic>
      <p:pic>
        <p:nvPicPr>
          <p:cNvPr id="13" name="Picture 13" descr="Text&#10;&#10;Description automatically generated">
            <a:extLst>
              <a:ext uri="{FF2B5EF4-FFF2-40B4-BE49-F238E27FC236}">
                <a16:creationId xmlns:a16="http://schemas.microsoft.com/office/drawing/2014/main" id="{BEB60956-AB95-ECA2-3580-529D08029670}"/>
              </a:ext>
            </a:extLst>
          </p:cNvPr>
          <p:cNvPicPr>
            <a:picLocks noChangeAspect="1"/>
          </p:cNvPicPr>
          <p:nvPr/>
        </p:nvPicPr>
        <p:blipFill>
          <a:blip r:embed="rId4"/>
          <a:stretch>
            <a:fillRect/>
          </a:stretch>
        </p:blipFill>
        <p:spPr>
          <a:xfrm>
            <a:off x="8545132" y="917559"/>
            <a:ext cx="2743200" cy="2758348"/>
          </a:xfrm>
          <a:prstGeom prst="rect">
            <a:avLst/>
          </a:prstGeom>
        </p:spPr>
      </p:pic>
      <p:pic>
        <p:nvPicPr>
          <p:cNvPr id="14" name="Picture 14" descr="Table&#10;&#10;Description automatically generated">
            <a:extLst>
              <a:ext uri="{FF2B5EF4-FFF2-40B4-BE49-F238E27FC236}">
                <a16:creationId xmlns:a16="http://schemas.microsoft.com/office/drawing/2014/main" id="{EDCEFDD3-9A2B-E417-1655-A13460C1EA1C}"/>
              </a:ext>
            </a:extLst>
          </p:cNvPr>
          <p:cNvPicPr>
            <a:picLocks noChangeAspect="1"/>
          </p:cNvPicPr>
          <p:nvPr/>
        </p:nvPicPr>
        <p:blipFill>
          <a:blip r:embed="rId5"/>
          <a:stretch>
            <a:fillRect/>
          </a:stretch>
        </p:blipFill>
        <p:spPr>
          <a:xfrm>
            <a:off x="3254062" y="4770663"/>
            <a:ext cx="4224269" cy="1641828"/>
          </a:xfrm>
          <a:prstGeom prst="rect">
            <a:avLst/>
          </a:prstGeom>
        </p:spPr>
      </p:pic>
      <p:sp>
        <p:nvSpPr>
          <p:cNvPr id="16" name="TextBox 15">
            <a:extLst>
              <a:ext uri="{FF2B5EF4-FFF2-40B4-BE49-F238E27FC236}">
                <a16:creationId xmlns:a16="http://schemas.microsoft.com/office/drawing/2014/main" id="{54D25FD3-791C-DBA1-BF4B-0E97FE449E6A}"/>
              </a:ext>
            </a:extLst>
          </p:cNvPr>
          <p:cNvSpPr txBox="1"/>
          <p:nvPr/>
        </p:nvSpPr>
        <p:spPr>
          <a:xfrm>
            <a:off x="2192092" y="6401873"/>
            <a:ext cx="66990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TABLE OF METRICS FOR ALL THE K MEANS CLUSTERINGS</a:t>
            </a:r>
          </a:p>
        </p:txBody>
      </p:sp>
      <p:sp>
        <p:nvSpPr>
          <p:cNvPr id="19" name="TextBox 18">
            <a:extLst>
              <a:ext uri="{FF2B5EF4-FFF2-40B4-BE49-F238E27FC236}">
                <a16:creationId xmlns:a16="http://schemas.microsoft.com/office/drawing/2014/main" id="{57D90564-0836-0ECB-7EA7-82A23E869699}"/>
              </a:ext>
            </a:extLst>
          </p:cNvPr>
          <p:cNvSpPr txBox="1"/>
          <p:nvPr/>
        </p:nvSpPr>
        <p:spPr>
          <a:xfrm>
            <a:off x="670774" y="3890493"/>
            <a:ext cx="229404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ON OIL VOLUME</a:t>
            </a:r>
          </a:p>
        </p:txBody>
      </p:sp>
      <p:sp>
        <p:nvSpPr>
          <p:cNvPr id="21" name="TextBox 20">
            <a:extLst>
              <a:ext uri="{FF2B5EF4-FFF2-40B4-BE49-F238E27FC236}">
                <a16:creationId xmlns:a16="http://schemas.microsoft.com/office/drawing/2014/main" id="{5E7B44DC-9F9B-E29D-76E5-A69DEF09D7CA}"/>
              </a:ext>
            </a:extLst>
          </p:cNvPr>
          <p:cNvSpPr txBox="1"/>
          <p:nvPr/>
        </p:nvSpPr>
        <p:spPr>
          <a:xfrm>
            <a:off x="4647126" y="3804634"/>
            <a:ext cx="54440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ON GAS VOLUME</a:t>
            </a:r>
          </a:p>
        </p:txBody>
      </p:sp>
      <p:sp>
        <p:nvSpPr>
          <p:cNvPr id="23" name="TextBox 22">
            <a:extLst>
              <a:ext uri="{FF2B5EF4-FFF2-40B4-BE49-F238E27FC236}">
                <a16:creationId xmlns:a16="http://schemas.microsoft.com/office/drawing/2014/main" id="{ED617ED7-0691-4CDB-1C17-EF5232EB2415}"/>
              </a:ext>
            </a:extLst>
          </p:cNvPr>
          <p:cNvSpPr txBox="1"/>
          <p:nvPr/>
        </p:nvSpPr>
        <p:spPr>
          <a:xfrm>
            <a:off x="8650309" y="3761704"/>
            <a:ext cx="54440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ON WATER VOLUME</a:t>
            </a:r>
          </a:p>
        </p:txBody>
      </p:sp>
    </p:spTree>
    <p:extLst>
      <p:ext uri="{BB962C8B-B14F-4D97-AF65-F5344CB8AC3E}">
        <p14:creationId xmlns:p14="http://schemas.microsoft.com/office/powerpoint/2010/main" val="3794881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DD175D9-2BBE-D2A4-2E7E-9BBFE46557B3}"/>
              </a:ext>
            </a:extLst>
          </p:cNvPr>
          <p:cNvSpPr>
            <a:spLocks noGrp="1"/>
          </p:cNvSpPr>
          <p:nvPr>
            <p:ph type="body" idx="1"/>
          </p:nvPr>
        </p:nvSpPr>
        <p:spPr>
          <a:xfrm>
            <a:off x="760476" y="174474"/>
            <a:ext cx="10671048" cy="822960"/>
          </a:xfrm>
        </p:spPr>
        <p:txBody>
          <a:bodyPr>
            <a:normAutofit/>
          </a:bodyPr>
          <a:lstStyle/>
          <a:p>
            <a:pPr algn="ctr"/>
            <a:r>
              <a:rPr lang="en-US" sz="3300" b="1" i="0" dirty="0">
                <a:latin typeface="Times New Roman"/>
                <a:cs typeface="Times New Roman"/>
              </a:rPr>
              <a:t>Linear Regression - Results</a:t>
            </a:r>
            <a:endParaRPr lang="en-US" dirty="0"/>
          </a:p>
        </p:txBody>
      </p:sp>
      <p:pic>
        <p:nvPicPr>
          <p:cNvPr id="2" name="Picture 3" descr="Chart, bar chart&#10;&#10;Description automatically generated">
            <a:extLst>
              <a:ext uri="{FF2B5EF4-FFF2-40B4-BE49-F238E27FC236}">
                <a16:creationId xmlns:a16="http://schemas.microsoft.com/office/drawing/2014/main" id="{8B31F799-75D0-A499-0692-DF3DAA1E0BAF}"/>
              </a:ext>
            </a:extLst>
          </p:cNvPr>
          <p:cNvPicPr>
            <a:picLocks noChangeAspect="1"/>
          </p:cNvPicPr>
          <p:nvPr/>
        </p:nvPicPr>
        <p:blipFill>
          <a:blip r:embed="rId2"/>
          <a:stretch>
            <a:fillRect/>
          </a:stretch>
        </p:blipFill>
        <p:spPr>
          <a:xfrm>
            <a:off x="410979" y="1154015"/>
            <a:ext cx="5296294" cy="4306833"/>
          </a:xfrm>
          <a:prstGeom prst="rect">
            <a:avLst/>
          </a:prstGeom>
        </p:spPr>
      </p:pic>
      <p:pic>
        <p:nvPicPr>
          <p:cNvPr id="5" name="Picture 5" descr="Chart, bar chart&#10;&#10;Description automatically generated">
            <a:extLst>
              <a:ext uri="{FF2B5EF4-FFF2-40B4-BE49-F238E27FC236}">
                <a16:creationId xmlns:a16="http://schemas.microsoft.com/office/drawing/2014/main" id="{95CDD90E-C3BD-D1B5-8926-B4E99C1AD1C8}"/>
              </a:ext>
            </a:extLst>
          </p:cNvPr>
          <p:cNvPicPr>
            <a:picLocks noChangeAspect="1"/>
          </p:cNvPicPr>
          <p:nvPr/>
        </p:nvPicPr>
        <p:blipFill>
          <a:blip r:embed="rId3"/>
          <a:stretch>
            <a:fillRect/>
          </a:stretch>
        </p:blipFill>
        <p:spPr>
          <a:xfrm>
            <a:off x="6412726" y="1189583"/>
            <a:ext cx="5288396" cy="4235698"/>
          </a:xfrm>
          <a:prstGeom prst="rect">
            <a:avLst/>
          </a:prstGeom>
        </p:spPr>
      </p:pic>
      <p:sp>
        <p:nvSpPr>
          <p:cNvPr id="7" name="TextBox 6">
            <a:extLst>
              <a:ext uri="{FF2B5EF4-FFF2-40B4-BE49-F238E27FC236}">
                <a16:creationId xmlns:a16="http://schemas.microsoft.com/office/drawing/2014/main" id="{5198F545-626F-6DED-BD28-1E5ECCB0E785}"/>
              </a:ext>
            </a:extLst>
          </p:cNvPr>
          <p:cNvSpPr txBox="1"/>
          <p:nvPr/>
        </p:nvSpPr>
        <p:spPr>
          <a:xfrm>
            <a:off x="410979" y="5708709"/>
            <a:ext cx="544400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REGRESSION MODEL ON THE VOLUME OF OIL PRODUCTION</a:t>
            </a:r>
          </a:p>
        </p:txBody>
      </p:sp>
      <p:sp>
        <p:nvSpPr>
          <p:cNvPr id="8" name="TextBox 7">
            <a:extLst>
              <a:ext uri="{FF2B5EF4-FFF2-40B4-BE49-F238E27FC236}">
                <a16:creationId xmlns:a16="http://schemas.microsoft.com/office/drawing/2014/main" id="{537C9E53-3D54-2533-1B98-F7BB89540168}"/>
              </a:ext>
            </a:extLst>
          </p:cNvPr>
          <p:cNvSpPr txBox="1"/>
          <p:nvPr/>
        </p:nvSpPr>
        <p:spPr>
          <a:xfrm>
            <a:off x="6337017" y="5738443"/>
            <a:ext cx="571231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REGRESSION MODEL ON THE VOLUME OF WATER PRODUCTION</a:t>
            </a:r>
            <a:endParaRPr lang="en-US"/>
          </a:p>
        </p:txBody>
      </p:sp>
    </p:spTree>
    <p:extLst>
      <p:ext uri="{BB962C8B-B14F-4D97-AF65-F5344CB8AC3E}">
        <p14:creationId xmlns:p14="http://schemas.microsoft.com/office/powerpoint/2010/main" val="1640541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DD175D9-2BBE-D2A4-2E7E-9BBFE46557B3}"/>
              </a:ext>
            </a:extLst>
          </p:cNvPr>
          <p:cNvSpPr>
            <a:spLocks noGrp="1"/>
          </p:cNvSpPr>
          <p:nvPr>
            <p:ph type="body" idx="1"/>
          </p:nvPr>
        </p:nvSpPr>
        <p:spPr>
          <a:xfrm>
            <a:off x="758952" y="279233"/>
            <a:ext cx="10671048" cy="822960"/>
          </a:xfrm>
        </p:spPr>
        <p:txBody>
          <a:bodyPr>
            <a:normAutofit/>
          </a:bodyPr>
          <a:lstStyle/>
          <a:p>
            <a:pPr algn="ctr"/>
            <a:r>
              <a:rPr lang="en-US" sz="3300" b="1" i="0" dirty="0">
                <a:latin typeface="Times New Roman"/>
                <a:cs typeface="Times New Roman"/>
              </a:rPr>
              <a:t>Linear Regression - Results</a:t>
            </a:r>
            <a:endParaRPr lang="en-US" dirty="0"/>
          </a:p>
        </p:txBody>
      </p:sp>
      <p:pic>
        <p:nvPicPr>
          <p:cNvPr id="4" name="Picture 4" descr="Chart, bar chart&#10;&#10;Description automatically generated">
            <a:extLst>
              <a:ext uri="{FF2B5EF4-FFF2-40B4-BE49-F238E27FC236}">
                <a16:creationId xmlns:a16="http://schemas.microsoft.com/office/drawing/2014/main" id="{F39A30F2-7CC5-E308-458E-DFCDC68B7EE9}"/>
              </a:ext>
            </a:extLst>
          </p:cNvPr>
          <p:cNvPicPr>
            <a:picLocks noChangeAspect="1"/>
          </p:cNvPicPr>
          <p:nvPr/>
        </p:nvPicPr>
        <p:blipFill>
          <a:blip r:embed="rId2"/>
          <a:stretch>
            <a:fillRect/>
          </a:stretch>
        </p:blipFill>
        <p:spPr>
          <a:xfrm>
            <a:off x="403625" y="1290153"/>
            <a:ext cx="5160012" cy="3913491"/>
          </a:xfrm>
          <a:prstGeom prst="rect">
            <a:avLst/>
          </a:prstGeom>
        </p:spPr>
      </p:pic>
      <p:sp>
        <p:nvSpPr>
          <p:cNvPr id="11" name="TextBox 10">
            <a:extLst>
              <a:ext uri="{FF2B5EF4-FFF2-40B4-BE49-F238E27FC236}">
                <a16:creationId xmlns:a16="http://schemas.microsoft.com/office/drawing/2014/main" id="{4D8D451D-EA54-CDA0-BD5A-209D1C09819D}"/>
              </a:ext>
            </a:extLst>
          </p:cNvPr>
          <p:cNvSpPr txBox="1"/>
          <p:nvPr/>
        </p:nvSpPr>
        <p:spPr>
          <a:xfrm>
            <a:off x="403625" y="5520956"/>
            <a:ext cx="56908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REGRESSION MODEL ON THE VOLUME OF GAS PRODUCTION</a:t>
            </a:r>
            <a:endParaRPr lang="en-US" dirty="0"/>
          </a:p>
        </p:txBody>
      </p:sp>
      <p:sp>
        <p:nvSpPr>
          <p:cNvPr id="13" name="TextBox 12">
            <a:extLst>
              <a:ext uri="{FF2B5EF4-FFF2-40B4-BE49-F238E27FC236}">
                <a16:creationId xmlns:a16="http://schemas.microsoft.com/office/drawing/2014/main" id="{9B831C28-4388-27C0-5645-F048E9ABA2CC}"/>
              </a:ext>
            </a:extLst>
          </p:cNvPr>
          <p:cNvSpPr txBox="1"/>
          <p:nvPr/>
        </p:nvSpPr>
        <p:spPr>
          <a:xfrm>
            <a:off x="6272870" y="4405744"/>
            <a:ext cx="544400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TABLE OF METRICS OF ALL THE REGRESSION MODELS USED</a:t>
            </a:r>
          </a:p>
        </p:txBody>
      </p:sp>
      <p:pic>
        <p:nvPicPr>
          <p:cNvPr id="5" name="Picture 4">
            <a:extLst>
              <a:ext uri="{FF2B5EF4-FFF2-40B4-BE49-F238E27FC236}">
                <a16:creationId xmlns:a16="http://schemas.microsoft.com/office/drawing/2014/main" id="{33F98B01-CB03-C56C-19E2-4D20E70770E7}"/>
              </a:ext>
            </a:extLst>
          </p:cNvPr>
          <p:cNvPicPr>
            <a:picLocks noChangeAspect="1"/>
          </p:cNvPicPr>
          <p:nvPr/>
        </p:nvPicPr>
        <p:blipFill>
          <a:blip r:embed="rId3"/>
          <a:stretch>
            <a:fillRect/>
          </a:stretch>
        </p:blipFill>
        <p:spPr>
          <a:xfrm>
            <a:off x="6272870" y="1891484"/>
            <a:ext cx="4957512" cy="2139277"/>
          </a:xfrm>
          <a:prstGeom prst="rect">
            <a:avLst/>
          </a:prstGeom>
        </p:spPr>
      </p:pic>
    </p:spTree>
    <p:extLst>
      <p:ext uri="{BB962C8B-B14F-4D97-AF65-F5344CB8AC3E}">
        <p14:creationId xmlns:p14="http://schemas.microsoft.com/office/powerpoint/2010/main" val="1925382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1790AE8-0113-B127-DAD9-02A208A5BAA9}"/>
              </a:ext>
            </a:extLst>
          </p:cNvPr>
          <p:cNvSpPr>
            <a:spLocks noGrp="1"/>
          </p:cNvSpPr>
          <p:nvPr>
            <p:ph type="body" idx="1"/>
          </p:nvPr>
        </p:nvSpPr>
        <p:spPr>
          <a:xfrm>
            <a:off x="973600" y="262987"/>
            <a:ext cx="10671048" cy="822960"/>
          </a:xfrm>
        </p:spPr>
        <p:txBody>
          <a:bodyPr>
            <a:normAutofit/>
          </a:bodyPr>
          <a:lstStyle/>
          <a:p>
            <a:pPr algn="ctr"/>
            <a:r>
              <a:rPr lang="en-US" sz="3300" b="1" i="0">
                <a:latin typeface="Times New Roman"/>
                <a:cs typeface="Times New Roman"/>
              </a:rPr>
              <a:t>Production of wells over the years</a:t>
            </a:r>
            <a:endParaRPr lang="en-US">
              <a:latin typeface="Times New Roman"/>
              <a:cs typeface="Times New Roman"/>
            </a:endParaRPr>
          </a:p>
        </p:txBody>
      </p:sp>
      <p:pic>
        <p:nvPicPr>
          <p:cNvPr id="5" name="Picture 4">
            <a:extLst>
              <a:ext uri="{FF2B5EF4-FFF2-40B4-BE49-F238E27FC236}">
                <a16:creationId xmlns:a16="http://schemas.microsoft.com/office/drawing/2014/main" id="{72186D0F-9555-8831-BDE4-C5B74EFAC861}"/>
              </a:ext>
            </a:extLst>
          </p:cNvPr>
          <p:cNvPicPr>
            <a:picLocks noChangeAspect="1"/>
          </p:cNvPicPr>
          <p:nvPr/>
        </p:nvPicPr>
        <p:blipFill>
          <a:blip r:embed="rId2"/>
          <a:stretch>
            <a:fillRect/>
          </a:stretch>
        </p:blipFill>
        <p:spPr>
          <a:xfrm>
            <a:off x="1858235" y="1511092"/>
            <a:ext cx="8154638" cy="3845350"/>
          </a:xfrm>
          <a:prstGeom prst="rect">
            <a:avLst/>
          </a:prstGeom>
        </p:spPr>
      </p:pic>
    </p:spTree>
    <p:extLst>
      <p:ext uri="{BB962C8B-B14F-4D97-AF65-F5344CB8AC3E}">
        <p14:creationId xmlns:p14="http://schemas.microsoft.com/office/powerpoint/2010/main" val="524131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78F01BD-8669-3FA5-089E-A0F092F6FFB9}"/>
              </a:ext>
            </a:extLst>
          </p:cNvPr>
          <p:cNvSpPr>
            <a:spLocks noGrp="1"/>
          </p:cNvSpPr>
          <p:nvPr>
            <p:ph type="body" idx="1"/>
          </p:nvPr>
        </p:nvSpPr>
        <p:spPr>
          <a:xfrm>
            <a:off x="962867" y="252254"/>
            <a:ext cx="10671048" cy="822960"/>
          </a:xfrm>
        </p:spPr>
        <p:txBody>
          <a:bodyPr>
            <a:normAutofit/>
          </a:bodyPr>
          <a:lstStyle/>
          <a:p>
            <a:pPr algn="ctr"/>
            <a:r>
              <a:rPr lang="en-US" sz="3300" b="1" i="0">
                <a:latin typeface="Times New Roman"/>
                <a:cs typeface="Times New Roman"/>
              </a:rPr>
              <a:t>Factors affecting the performance of wells</a:t>
            </a:r>
            <a:endParaRPr lang="en-US" sz="3300" b="1" i="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FFCEBA0A-C771-96B3-3718-7F9245A5CD80}"/>
              </a:ext>
            </a:extLst>
          </p:cNvPr>
          <p:cNvPicPr>
            <a:picLocks noChangeAspect="1"/>
          </p:cNvPicPr>
          <p:nvPr/>
        </p:nvPicPr>
        <p:blipFill>
          <a:blip r:embed="rId2"/>
          <a:stretch>
            <a:fillRect/>
          </a:stretch>
        </p:blipFill>
        <p:spPr>
          <a:xfrm>
            <a:off x="649519" y="1199425"/>
            <a:ext cx="3333921" cy="2076557"/>
          </a:xfrm>
          <a:prstGeom prst="rect">
            <a:avLst/>
          </a:prstGeom>
        </p:spPr>
      </p:pic>
      <p:pic>
        <p:nvPicPr>
          <p:cNvPr id="8" name="Picture 7">
            <a:extLst>
              <a:ext uri="{FF2B5EF4-FFF2-40B4-BE49-F238E27FC236}">
                <a16:creationId xmlns:a16="http://schemas.microsoft.com/office/drawing/2014/main" id="{DD64255E-E6F8-BC10-33EC-5BFA30DC710F}"/>
              </a:ext>
            </a:extLst>
          </p:cNvPr>
          <p:cNvPicPr>
            <a:picLocks noChangeAspect="1"/>
          </p:cNvPicPr>
          <p:nvPr/>
        </p:nvPicPr>
        <p:blipFill>
          <a:blip r:embed="rId3"/>
          <a:stretch>
            <a:fillRect/>
          </a:stretch>
        </p:blipFill>
        <p:spPr>
          <a:xfrm>
            <a:off x="4299184" y="1199425"/>
            <a:ext cx="3416476" cy="2159111"/>
          </a:xfrm>
          <a:prstGeom prst="rect">
            <a:avLst/>
          </a:prstGeom>
        </p:spPr>
      </p:pic>
      <p:pic>
        <p:nvPicPr>
          <p:cNvPr id="10" name="Picture 9">
            <a:extLst>
              <a:ext uri="{FF2B5EF4-FFF2-40B4-BE49-F238E27FC236}">
                <a16:creationId xmlns:a16="http://schemas.microsoft.com/office/drawing/2014/main" id="{0B8AB033-F082-CC65-DE19-CB4D30B402D1}"/>
              </a:ext>
            </a:extLst>
          </p:cNvPr>
          <p:cNvPicPr>
            <a:picLocks noChangeAspect="1"/>
          </p:cNvPicPr>
          <p:nvPr/>
        </p:nvPicPr>
        <p:blipFill>
          <a:blip r:embed="rId4"/>
          <a:stretch>
            <a:fillRect/>
          </a:stretch>
        </p:blipFill>
        <p:spPr>
          <a:xfrm>
            <a:off x="8149460" y="1218476"/>
            <a:ext cx="3041806" cy="2140060"/>
          </a:xfrm>
          <a:prstGeom prst="rect">
            <a:avLst/>
          </a:prstGeom>
        </p:spPr>
      </p:pic>
      <p:pic>
        <p:nvPicPr>
          <p:cNvPr id="12" name="Picture 11">
            <a:extLst>
              <a:ext uri="{FF2B5EF4-FFF2-40B4-BE49-F238E27FC236}">
                <a16:creationId xmlns:a16="http://schemas.microsoft.com/office/drawing/2014/main" id="{DF9C7AEA-6D2C-66FC-460D-06AED45E4B31}"/>
              </a:ext>
            </a:extLst>
          </p:cNvPr>
          <p:cNvPicPr>
            <a:picLocks noChangeAspect="1"/>
          </p:cNvPicPr>
          <p:nvPr/>
        </p:nvPicPr>
        <p:blipFill>
          <a:blip r:embed="rId5"/>
          <a:stretch>
            <a:fillRect/>
          </a:stretch>
        </p:blipFill>
        <p:spPr>
          <a:xfrm>
            <a:off x="649519" y="3732898"/>
            <a:ext cx="3232316" cy="2190863"/>
          </a:xfrm>
          <a:prstGeom prst="rect">
            <a:avLst/>
          </a:prstGeom>
        </p:spPr>
      </p:pic>
      <p:pic>
        <p:nvPicPr>
          <p:cNvPr id="14" name="Picture 13">
            <a:extLst>
              <a:ext uri="{FF2B5EF4-FFF2-40B4-BE49-F238E27FC236}">
                <a16:creationId xmlns:a16="http://schemas.microsoft.com/office/drawing/2014/main" id="{C097927B-BCFD-6310-6C28-8246F66D8DAC}"/>
              </a:ext>
            </a:extLst>
          </p:cNvPr>
          <p:cNvPicPr>
            <a:picLocks noChangeAspect="1"/>
          </p:cNvPicPr>
          <p:nvPr/>
        </p:nvPicPr>
        <p:blipFill>
          <a:blip r:embed="rId6"/>
          <a:stretch>
            <a:fillRect/>
          </a:stretch>
        </p:blipFill>
        <p:spPr>
          <a:xfrm>
            <a:off x="4429883" y="3800411"/>
            <a:ext cx="3029106" cy="2121009"/>
          </a:xfrm>
          <a:prstGeom prst="rect">
            <a:avLst/>
          </a:prstGeom>
        </p:spPr>
      </p:pic>
      <p:pic>
        <p:nvPicPr>
          <p:cNvPr id="16" name="Picture 15">
            <a:extLst>
              <a:ext uri="{FF2B5EF4-FFF2-40B4-BE49-F238E27FC236}">
                <a16:creationId xmlns:a16="http://schemas.microsoft.com/office/drawing/2014/main" id="{11172CBE-C9C8-9E63-ACA5-2A3CF10CEEC4}"/>
              </a:ext>
            </a:extLst>
          </p:cNvPr>
          <p:cNvPicPr>
            <a:picLocks noChangeAspect="1"/>
          </p:cNvPicPr>
          <p:nvPr/>
        </p:nvPicPr>
        <p:blipFill>
          <a:blip r:embed="rId7"/>
          <a:stretch>
            <a:fillRect/>
          </a:stretch>
        </p:blipFill>
        <p:spPr>
          <a:xfrm>
            <a:off x="8192390" y="3679236"/>
            <a:ext cx="3105310" cy="2171812"/>
          </a:xfrm>
          <a:prstGeom prst="rect">
            <a:avLst/>
          </a:prstGeom>
        </p:spPr>
      </p:pic>
    </p:spTree>
    <p:extLst>
      <p:ext uri="{BB962C8B-B14F-4D97-AF65-F5344CB8AC3E}">
        <p14:creationId xmlns:p14="http://schemas.microsoft.com/office/powerpoint/2010/main" val="2383027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F5D06-ADB8-4678-6144-427CD1B24484}"/>
              </a:ext>
            </a:extLst>
          </p:cNvPr>
          <p:cNvSpPr>
            <a:spLocks noGrp="1"/>
          </p:cNvSpPr>
          <p:nvPr>
            <p:ph type="title"/>
          </p:nvPr>
        </p:nvSpPr>
        <p:spPr>
          <a:xfrm>
            <a:off x="651795" y="1879092"/>
            <a:ext cx="10666949" cy="3099816"/>
          </a:xfrm>
        </p:spPr>
        <p:txBody>
          <a:bodyPr>
            <a:normAutofit fontScale="90000"/>
          </a:bodyPr>
          <a:lstStyle/>
          <a:p>
            <a:r>
              <a:rPr lang="en-US" sz="2200" i="0" dirty="0">
                <a:solidFill>
                  <a:schemeClr val="tx1"/>
                </a:solidFill>
                <a:latin typeface="Times New Roman" panose="02020603050405020304" pitchFamily="18" charset="0"/>
                <a:cs typeface="Times New Roman" panose="02020603050405020304" pitchFamily="18" charset="0"/>
              </a:rPr>
              <a:t>Gas production optimization could boost the wells oil production</a:t>
            </a:r>
            <a:br>
              <a:rPr lang="en-US" sz="2200" i="0" dirty="0">
                <a:solidFill>
                  <a:schemeClr val="tx1"/>
                </a:solidFill>
                <a:latin typeface="Times New Roman" panose="02020603050405020304" pitchFamily="18" charset="0"/>
                <a:cs typeface="Times New Roman" panose="02020603050405020304" pitchFamily="18" charset="0"/>
              </a:rPr>
            </a:br>
            <a:br>
              <a:rPr lang="en-US" sz="2200" i="0" dirty="0">
                <a:solidFill>
                  <a:schemeClr val="tx1"/>
                </a:solidFill>
                <a:latin typeface="Times New Roman" panose="02020603050405020304" pitchFamily="18" charset="0"/>
                <a:cs typeface="Times New Roman" panose="02020603050405020304" pitchFamily="18" charset="0"/>
              </a:rPr>
            </a:br>
            <a:r>
              <a:rPr lang="en-US" sz="2200" i="0" dirty="0">
                <a:solidFill>
                  <a:schemeClr val="tx1"/>
                </a:solidFill>
                <a:latin typeface="Times New Roman" panose="02020603050405020304" pitchFamily="18" charset="0"/>
                <a:cs typeface="Times New Roman" panose="02020603050405020304" pitchFamily="18" charset="0"/>
              </a:rPr>
              <a:t>From the models the significant wells are NO15/9-F-12 , NO15/9-F-14, NO15/9-F-11 which can also be cross validated with the visualization's above around the optimal conditions that these wells will not be dried-up</a:t>
            </a:r>
            <a:br>
              <a:rPr lang="en-US" sz="2200" i="0" dirty="0">
                <a:solidFill>
                  <a:schemeClr val="tx1"/>
                </a:solidFill>
                <a:latin typeface="Times New Roman" panose="02020603050405020304" pitchFamily="18" charset="0"/>
                <a:cs typeface="Times New Roman" panose="02020603050405020304" pitchFamily="18" charset="0"/>
              </a:rPr>
            </a:br>
            <a:br>
              <a:rPr lang="en-US" sz="2200" i="0" dirty="0">
                <a:solidFill>
                  <a:schemeClr val="tx1"/>
                </a:solidFill>
                <a:latin typeface="Times New Roman" panose="02020603050405020304" pitchFamily="18" charset="0"/>
                <a:cs typeface="Times New Roman" panose="02020603050405020304" pitchFamily="18" charset="0"/>
              </a:rPr>
            </a:br>
            <a:r>
              <a:rPr lang="en-US" sz="2200" i="0" dirty="0">
                <a:solidFill>
                  <a:schemeClr val="tx1"/>
                </a:solidFill>
                <a:latin typeface="Times New Roman" panose="02020603050405020304" pitchFamily="18" charset="0"/>
                <a:cs typeface="Times New Roman" panose="02020603050405020304" pitchFamily="18" charset="0"/>
              </a:rPr>
              <a:t>Recommendations would be to use the optimal conditions as like choke size range, temperature range, downhole pressure range at which the well is giving the high oil volume </a:t>
            </a:r>
            <a:br>
              <a:rPr lang="en-US" sz="2400" i="0" dirty="0">
                <a:solidFill>
                  <a:srgbClr val="000000"/>
                </a:solidFill>
                <a:latin typeface="Times New Roman" panose="02020603050405020304" pitchFamily="18" charset="0"/>
                <a:cs typeface="Times New Roman" panose="02020603050405020304" pitchFamily="18" charset="0"/>
              </a:rPr>
            </a:br>
            <a:br>
              <a:rPr lang="en-US" sz="2400" i="0" dirty="0">
                <a:solidFill>
                  <a:srgbClr val="000000"/>
                </a:solidFill>
                <a:latin typeface="Times New Roman" panose="02020603050405020304" pitchFamily="18" charset="0"/>
                <a:cs typeface="Times New Roman" panose="02020603050405020304" pitchFamily="18" charset="0"/>
              </a:rPr>
            </a:br>
            <a:r>
              <a:rPr lang="en-US" sz="2400" i="0" dirty="0">
                <a:solidFill>
                  <a:srgbClr val="000000"/>
                </a:solidFill>
                <a:latin typeface="Times New Roman" panose="02020603050405020304" pitchFamily="18" charset="0"/>
                <a:cs typeface="Times New Roman" panose="02020603050405020304" pitchFamily="18" charset="0"/>
              </a:rPr>
              <a:t>Continuous data analysis will help is better decision-making process and better oil production</a:t>
            </a:r>
            <a:br>
              <a:rPr lang="en-US" sz="2400" i="0" dirty="0">
                <a:solidFill>
                  <a:srgbClr val="000000"/>
                </a:solidFill>
                <a:latin typeface="Times New Roman" panose="02020603050405020304" pitchFamily="18" charset="0"/>
                <a:cs typeface="Times New Roman" panose="02020603050405020304" pitchFamily="18" charset="0"/>
              </a:rPr>
            </a:br>
            <a:br>
              <a:rPr lang="en-US" sz="2400" i="0" dirty="0">
                <a:solidFill>
                  <a:srgbClr val="000000"/>
                </a:solidFill>
                <a:latin typeface="Times New Roman" panose="02020603050405020304" pitchFamily="18" charset="0"/>
                <a:cs typeface="Times New Roman" panose="02020603050405020304" pitchFamily="18" charset="0"/>
              </a:rPr>
            </a:br>
            <a:br>
              <a:rPr lang="en-US" sz="2400" i="0" dirty="0">
                <a:latin typeface="Times New Roman" panose="02020603050405020304" pitchFamily="18" charset="0"/>
                <a:cs typeface="Times New Roman" panose="02020603050405020304" pitchFamily="18" charset="0"/>
              </a:rPr>
            </a:br>
            <a:br>
              <a:rPr lang="en-US" sz="2500" i="0" dirty="0">
                <a:latin typeface="Sitka Banner"/>
                <a:cs typeface="Times New Roman"/>
              </a:rPr>
            </a:br>
            <a:br>
              <a:rPr lang="en-US" sz="2500" i="0" dirty="0">
                <a:latin typeface="Times New Roman"/>
                <a:cs typeface="Times New Roman"/>
              </a:rPr>
            </a:br>
            <a:br>
              <a:rPr lang="en-US" sz="1500" i="0" dirty="0">
                <a:latin typeface="Times New Roman"/>
                <a:cs typeface="Times New Roman"/>
              </a:rPr>
            </a:br>
            <a:endParaRPr lang="en-US" sz="1500" i="0" dirty="0">
              <a:solidFill>
                <a:srgbClr val="000000"/>
              </a:solidFill>
              <a:latin typeface="Times New Roman"/>
              <a:cs typeface="Times New Roman"/>
            </a:endParaRPr>
          </a:p>
        </p:txBody>
      </p:sp>
      <p:sp>
        <p:nvSpPr>
          <p:cNvPr id="3" name="Text Placeholder 2">
            <a:extLst>
              <a:ext uri="{FF2B5EF4-FFF2-40B4-BE49-F238E27FC236}">
                <a16:creationId xmlns:a16="http://schemas.microsoft.com/office/drawing/2014/main" id="{D9DC5863-F312-5D36-F970-A7A239D247E4}"/>
              </a:ext>
            </a:extLst>
          </p:cNvPr>
          <p:cNvSpPr>
            <a:spLocks noGrp="1"/>
          </p:cNvSpPr>
          <p:nvPr>
            <p:ph type="body" idx="1"/>
          </p:nvPr>
        </p:nvSpPr>
        <p:spPr>
          <a:xfrm>
            <a:off x="651795" y="806482"/>
            <a:ext cx="10671048" cy="822960"/>
          </a:xfrm>
        </p:spPr>
        <p:txBody>
          <a:bodyPr>
            <a:normAutofit/>
          </a:bodyPr>
          <a:lstStyle/>
          <a:p>
            <a:r>
              <a:rPr lang="en-US" sz="3300" b="1" i="0" dirty="0">
                <a:latin typeface="Times New Roman" panose="02020603050405020304" pitchFamily="18" charset="0"/>
                <a:cs typeface="Times New Roman" panose="02020603050405020304" pitchFamily="18" charset="0"/>
              </a:rPr>
              <a:t>Conclusions </a:t>
            </a:r>
            <a:r>
              <a:rPr lang="en-US" sz="3300" b="1" i="0">
                <a:latin typeface="Times New Roman" panose="02020603050405020304" pitchFamily="18" charset="0"/>
                <a:cs typeface="Times New Roman" panose="02020603050405020304" pitchFamily="18" charset="0"/>
              </a:rPr>
              <a:t>and Recommendation</a:t>
            </a:r>
            <a:endParaRPr lang="en-US" sz="3300" b="1" i="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1647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57"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59" name="Straight Connector 58">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61" name="Rectangle 60">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FA546F-3BB5-5CAB-0EC3-139AAE9987BD}"/>
              </a:ext>
            </a:extLst>
          </p:cNvPr>
          <p:cNvSpPr>
            <a:spLocks noGrp="1"/>
          </p:cNvSpPr>
          <p:nvPr>
            <p:ph type="title"/>
          </p:nvPr>
        </p:nvSpPr>
        <p:spPr>
          <a:xfrm>
            <a:off x="1078991" y="782325"/>
            <a:ext cx="5687567" cy="1021458"/>
          </a:xfrm>
        </p:spPr>
        <p:txBody>
          <a:bodyPr vert="horz" lIns="91440" tIns="45720" rIns="91440" bIns="45720" rtlCol="0" anchor="ctr">
            <a:noAutofit/>
          </a:bodyPr>
          <a:lstStyle/>
          <a:p>
            <a:r>
              <a:rPr lang="en-US" sz="3300" b="1" i="0">
                <a:latin typeface="Times New Roman" panose="02020603050405020304" pitchFamily="18" charset="0"/>
                <a:cs typeface="Times New Roman" panose="02020603050405020304" pitchFamily="18" charset="0"/>
              </a:rPr>
              <a:t>Business Problem</a:t>
            </a:r>
          </a:p>
        </p:txBody>
      </p:sp>
      <p:sp>
        <p:nvSpPr>
          <p:cNvPr id="3" name="Text Placeholder 2">
            <a:extLst>
              <a:ext uri="{FF2B5EF4-FFF2-40B4-BE49-F238E27FC236}">
                <a16:creationId xmlns:a16="http://schemas.microsoft.com/office/drawing/2014/main" id="{954DCCC3-65A8-8D0F-A6F7-C9A777C3C775}"/>
              </a:ext>
            </a:extLst>
          </p:cNvPr>
          <p:cNvSpPr>
            <a:spLocks noGrp="1"/>
          </p:cNvSpPr>
          <p:nvPr>
            <p:ph type="body" idx="1"/>
          </p:nvPr>
        </p:nvSpPr>
        <p:spPr>
          <a:xfrm>
            <a:off x="1140407" y="2019034"/>
            <a:ext cx="5534699" cy="4290326"/>
          </a:xfrm>
        </p:spPr>
        <p:txBody>
          <a:bodyPr vert="horz" lIns="91440" tIns="45720" rIns="91440" bIns="45720" rtlCol="0" anchor="t">
            <a:normAutofit/>
          </a:bodyPr>
          <a:lstStyle/>
          <a:p>
            <a:pPr marL="342900" indent="-342900">
              <a:lnSpc>
                <a:spcPct val="100000"/>
              </a:lnSpc>
              <a:buFont typeface="Arial" panose="020B0604020202020204" pitchFamily="34" charset="0"/>
              <a:buChar char="•"/>
            </a:pPr>
            <a:r>
              <a:rPr lang="en-US" sz="2400" i="0">
                <a:latin typeface="Times New Roman"/>
                <a:cs typeface="Times New Roman"/>
              </a:rPr>
              <a:t>Declining Production</a:t>
            </a:r>
          </a:p>
          <a:p>
            <a:pPr marL="342900" indent="-342900">
              <a:lnSpc>
                <a:spcPct val="100000"/>
              </a:lnSpc>
              <a:buFont typeface="Arial" panose="020B0604020202020204" pitchFamily="34" charset="0"/>
              <a:buChar char="•"/>
            </a:pPr>
            <a:r>
              <a:rPr lang="en-US" sz="2400" i="0">
                <a:latin typeface="Times New Roman"/>
                <a:cs typeface="Times New Roman"/>
              </a:rPr>
              <a:t>Risk of Well Failure</a:t>
            </a:r>
          </a:p>
          <a:p>
            <a:pPr marL="342900" indent="-342900">
              <a:lnSpc>
                <a:spcPct val="100000"/>
              </a:lnSpc>
              <a:buFont typeface="Arial" panose="020B0604020202020204" pitchFamily="34" charset="0"/>
              <a:buChar char="•"/>
            </a:pPr>
            <a:r>
              <a:rPr lang="en-US" sz="2400" i="0">
                <a:latin typeface="Times New Roman"/>
                <a:cs typeface="Times New Roman"/>
              </a:rPr>
              <a:t>Lack of Insight</a:t>
            </a:r>
          </a:p>
          <a:p>
            <a:pPr marL="342900" indent="-342900">
              <a:lnSpc>
                <a:spcPct val="100000"/>
              </a:lnSpc>
              <a:buFont typeface="Arial" panose="020B0604020202020204" pitchFamily="34" charset="0"/>
              <a:buChar char="•"/>
            </a:pPr>
            <a:r>
              <a:rPr lang="en-US" sz="2400" i="0">
                <a:latin typeface="Times New Roman"/>
                <a:cs typeface="Times New Roman"/>
              </a:rPr>
              <a:t>Competitive Pressure</a:t>
            </a:r>
          </a:p>
          <a:p>
            <a:pPr marL="342900" indent="-342900">
              <a:lnSpc>
                <a:spcPct val="100000"/>
              </a:lnSpc>
              <a:buFont typeface="Arial" panose="020B0604020202020204" pitchFamily="34" charset="0"/>
              <a:buChar char="•"/>
            </a:pPr>
            <a:r>
              <a:rPr lang="en-US" sz="2400" i="0">
                <a:latin typeface="Times New Roman"/>
                <a:cs typeface="Times New Roman"/>
              </a:rPr>
              <a:t>Maintenance and Upkeep</a:t>
            </a:r>
          </a:p>
        </p:txBody>
      </p:sp>
      <p:cxnSp>
        <p:nvCxnSpPr>
          <p:cNvPr id="63" name="Straight Connector 62">
            <a:extLst>
              <a:ext uri="{FF2B5EF4-FFF2-40B4-BE49-F238E27FC236}">
                <a16:creationId xmlns:a16="http://schemas.microsoft.com/office/drawing/2014/main" id="{E3B95BE3-D5B2-4F38-9A01-17866C9FBA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40408" y="4555071"/>
            <a:ext cx="53035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1E2511D-5B63-94AC-8A2B-F16230C9CE12}"/>
              </a:ext>
            </a:extLst>
          </p:cNvPr>
          <p:cNvPicPr>
            <a:picLocks noChangeAspect="1"/>
          </p:cNvPicPr>
          <p:nvPr/>
        </p:nvPicPr>
        <p:blipFill rotWithShape="1">
          <a:blip r:embed="rId2"/>
          <a:srcRect l="19226" r="30395" b="-1"/>
          <a:stretch/>
        </p:blipFill>
        <p:spPr>
          <a:xfrm>
            <a:off x="6976934" y="10"/>
            <a:ext cx="5215066" cy="6857990"/>
          </a:xfrm>
          <a:custGeom>
            <a:avLst/>
            <a:gdLst/>
            <a:ahLst/>
            <a:cxnLst/>
            <a:rect l="l" t="t" r="r" b="b"/>
            <a:pathLst>
              <a:path w="5215066" h="6858000">
                <a:moveTo>
                  <a:pt x="2017353" y="0"/>
                </a:moveTo>
                <a:lnTo>
                  <a:pt x="5215066" y="0"/>
                </a:lnTo>
                <a:lnTo>
                  <a:pt x="5215066" y="6858000"/>
                </a:lnTo>
                <a:lnTo>
                  <a:pt x="1292431" y="6858000"/>
                </a:lnTo>
                <a:lnTo>
                  <a:pt x="1012702" y="6549681"/>
                </a:lnTo>
                <a:cubicBezTo>
                  <a:pt x="380046" y="5781733"/>
                  <a:pt x="0" y="4797206"/>
                  <a:pt x="0" y="3723759"/>
                </a:cubicBezTo>
                <a:cubicBezTo>
                  <a:pt x="0" y="2190263"/>
                  <a:pt x="775604" y="838237"/>
                  <a:pt x="1955279" y="39865"/>
                </a:cubicBezTo>
                <a:close/>
              </a:path>
            </a:pathLst>
          </a:custGeom>
        </p:spPr>
      </p:pic>
      <p:sp>
        <p:nvSpPr>
          <p:cNvPr id="65"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169556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D4D0427-2A4E-A7FB-F34D-E6B53A08EAC8}"/>
              </a:ext>
            </a:extLst>
          </p:cNvPr>
          <p:cNvSpPr>
            <a:spLocks noGrp="1"/>
          </p:cNvSpPr>
          <p:nvPr>
            <p:ph type="body" idx="1"/>
          </p:nvPr>
        </p:nvSpPr>
        <p:spPr/>
        <p:txBody>
          <a:bodyPr>
            <a:normAutofit/>
          </a:bodyPr>
          <a:lstStyle/>
          <a:p>
            <a:r>
              <a:rPr lang="en-US" sz="3300" b="1" i="0">
                <a:latin typeface="Times New Roman" panose="02020603050405020304" pitchFamily="18" charset="0"/>
                <a:cs typeface="Times New Roman" panose="02020603050405020304" pitchFamily="18" charset="0"/>
              </a:rPr>
              <a:t>Objectives</a:t>
            </a:r>
            <a:endParaRPr lang="en-US" sz="3300" i="0">
              <a:latin typeface="Times New Roman" panose="02020603050405020304" pitchFamily="18" charset="0"/>
              <a:cs typeface="Times New Roman" panose="02020603050405020304" pitchFamily="18" charset="0"/>
            </a:endParaRPr>
          </a:p>
        </p:txBody>
      </p:sp>
      <p:sp>
        <p:nvSpPr>
          <p:cNvPr id="9" name="Title 7">
            <a:extLst>
              <a:ext uri="{FF2B5EF4-FFF2-40B4-BE49-F238E27FC236}">
                <a16:creationId xmlns:a16="http://schemas.microsoft.com/office/drawing/2014/main" id="{D03D3153-0C01-B9C9-12E0-65CCFBCFEB6E}"/>
              </a:ext>
            </a:extLst>
          </p:cNvPr>
          <p:cNvSpPr>
            <a:spLocks noGrp="1"/>
          </p:cNvSpPr>
          <p:nvPr>
            <p:ph type="title"/>
          </p:nvPr>
        </p:nvSpPr>
        <p:spPr>
          <a:xfrm>
            <a:off x="763051" y="2414016"/>
            <a:ext cx="10666949" cy="3742944"/>
          </a:xfrm>
        </p:spPr>
        <p:txBody>
          <a:bodyPr>
            <a:normAutofit fontScale="90000"/>
          </a:bodyPr>
          <a:lstStyle/>
          <a:p>
            <a:r>
              <a:rPr lang="en-US" sz="2700" i="0">
                <a:latin typeface="Times New Roman"/>
                <a:cs typeface="Times New Roman"/>
              </a:rPr>
              <a:t>To identify the key factors that affect the production performance of the wells.</a:t>
            </a:r>
            <a:br>
              <a:rPr lang="en-US" sz="2700" i="0">
                <a:latin typeface="Times New Roman" panose="02020603050405020304" pitchFamily="18" charset="0"/>
                <a:cs typeface="Times New Roman" panose="02020603050405020304" pitchFamily="18" charset="0"/>
              </a:rPr>
            </a:br>
            <a:br>
              <a:rPr lang="en-US" sz="2700" i="0">
                <a:latin typeface="Times New Roman" panose="02020603050405020304" pitchFamily="18" charset="0"/>
                <a:cs typeface="Times New Roman" panose="02020603050405020304" pitchFamily="18" charset="0"/>
              </a:rPr>
            </a:br>
            <a:r>
              <a:rPr lang="en-US" sz="2700" i="0">
                <a:latin typeface="Times New Roman"/>
                <a:cs typeface="Times New Roman"/>
              </a:rPr>
              <a:t>To identify the wells with significant production and those that are at risk of becoming dry.</a:t>
            </a:r>
            <a:br>
              <a:rPr lang="en-US" sz="2700" i="0">
                <a:latin typeface="Times New Roman" panose="02020603050405020304" pitchFamily="18" charset="0"/>
                <a:cs typeface="Times New Roman" panose="02020603050405020304" pitchFamily="18" charset="0"/>
              </a:rPr>
            </a:br>
            <a:br>
              <a:rPr lang="en-US" sz="2700" i="0">
                <a:latin typeface="Times New Roman" panose="02020603050405020304" pitchFamily="18" charset="0"/>
                <a:cs typeface="Times New Roman" panose="02020603050405020304" pitchFamily="18" charset="0"/>
              </a:rPr>
            </a:br>
            <a:r>
              <a:rPr lang="en-US" sz="2700" i="0">
                <a:latin typeface="Times New Roman"/>
                <a:cs typeface="Times New Roman"/>
              </a:rPr>
              <a:t>To learn how the wells differ in their production performance so that we can provide suggestions to enhance the wells' production performance</a:t>
            </a:r>
            <a:br>
              <a:rPr lang="en-US" sz="2700" i="0">
                <a:latin typeface="Times New Roman" panose="02020603050405020304" pitchFamily="18" charset="0"/>
                <a:cs typeface="Times New Roman" panose="02020603050405020304" pitchFamily="18" charset="0"/>
              </a:rPr>
            </a:br>
            <a:br>
              <a:rPr lang="en-US" sz="2700" i="0">
                <a:latin typeface="Times New Roman" panose="02020603050405020304" pitchFamily="18" charset="0"/>
                <a:cs typeface="Times New Roman" panose="02020603050405020304" pitchFamily="18" charset="0"/>
              </a:rPr>
            </a:br>
            <a:r>
              <a:rPr lang="en-US" sz="2700" i="0">
                <a:latin typeface="Times New Roman"/>
                <a:cs typeface="Times New Roman"/>
              </a:rPr>
              <a:t>To provide actionable recommendations to improve the production performance of the wells.</a:t>
            </a:r>
            <a:br>
              <a:rPr lang="en-US" sz="2700" i="0">
                <a:latin typeface="Times New Roman" panose="02020603050405020304" pitchFamily="18" charset="0"/>
                <a:cs typeface="Times New Roman" panose="02020603050405020304" pitchFamily="18" charset="0"/>
              </a:rPr>
            </a:br>
            <a:br>
              <a:rPr lang="en-US" sz="2000">
                <a:latin typeface="Times New Roman" panose="02020603050405020304" pitchFamily="18" charset="0"/>
                <a:cs typeface="Times New Roman" panose="02020603050405020304" pitchFamily="18" charset="0"/>
              </a:rPr>
            </a:b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8253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CEAC2-CB3E-68AF-3F4E-A37FDE07599E}"/>
              </a:ext>
            </a:extLst>
          </p:cNvPr>
          <p:cNvSpPr>
            <a:spLocks noGrp="1"/>
          </p:cNvSpPr>
          <p:nvPr>
            <p:ph type="title"/>
          </p:nvPr>
        </p:nvSpPr>
        <p:spPr/>
        <p:txBody>
          <a:bodyPr>
            <a:normAutofit fontScale="90000"/>
          </a:bodyPr>
          <a:lstStyle/>
          <a:p>
            <a:r>
              <a:rPr lang="en-US" sz="2700" i="0">
                <a:latin typeface="Times New Roman" panose="02020603050405020304" pitchFamily="18" charset="0"/>
                <a:cs typeface="Times New Roman" panose="02020603050405020304" pitchFamily="18" charset="0"/>
              </a:rPr>
              <a:t>Increased Production Efficiency</a:t>
            </a:r>
            <a:br>
              <a:rPr lang="en-US" sz="2700" i="0">
                <a:latin typeface="Times New Roman" panose="02020603050405020304" pitchFamily="18" charset="0"/>
                <a:cs typeface="Times New Roman" panose="02020603050405020304" pitchFamily="18" charset="0"/>
              </a:rPr>
            </a:br>
            <a:br>
              <a:rPr lang="en-US" sz="2700" i="0">
                <a:latin typeface="Times New Roman" panose="02020603050405020304" pitchFamily="18" charset="0"/>
                <a:cs typeface="Times New Roman" panose="02020603050405020304" pitchFamily="18" charset="0"/>
              </a:rPr>
            </a:br>
            <a:r>
              <a:rPr lang="en-US" sz="2700" i="0" kern="0">
                <a:effectLst/>
                <a:latin typeface="Times New Roman" panose="02020603050405020304" pitchFamily="18" charset="0"/>
                <a:ea typeface="Times New Roman" panose="02020603050405020304" pitchFamily="18" charset="0"/>
                <a:cs typeface="Times New Roman" panose="02020603050405020304" pitchFamily="18" charset="0"/>
              </a:rPr>
              <a:t>Risk Mitigation</a:t>
            </a:r>
            <a:br>
              <a:rPr lang="en-US" sz="2700" i="0" kern="100">
                <a:effectLst/>
                <a:latin typeface="Times New Roman" panose="02020603050405020304" pitchFamily="18" charset="0"/>
                <a:ea typeface="Calibri" panose="020F0502020204030204" pitchFamily="34" charset="0"/>
                <a:cs typeface="Times New Roman" panose="02020603050405020304" pitchFamily="18" charset="0"/>
              </a:rPr>
            </a:br>
            <a:br>
              <a:rPr lang="en-US" sz="2700" i="0" kern="100">
                <a:effectLst/>
                <a:latin typeface="Times New Roman" panose="02020603050405020304" pitchFamily="18" charset="0"/>
                <a:ea typeface="Calibri" panose="020F0502020204030204" pitchFamily="34" charset="0"/>
                <a:cs typeface="Times New Roman" panose="02020603050405020304" pitchFamily="18" charset="0"/>
              </a:rPr>
            </a:br>
            <a:r>
              <a:rPr lang="en-US" sz="2700" i="0" kern="0">
                <a:effectLst/>
                <a:latin typeface="Times New Roman" panose="02020603050405020304" pitchFamily="18" charset="0"/>
                <a:ea typeface="Times New Roman" panose="02020603050405020304" pitchFamily="18" charset="0"/>
                <a:cs typeface="Times New Roman" panose="02020603050405020304" pitchFamily="18" charset="0"/>
              </a:rPr>
              <a:t>Compliance</a:t>
            </a:r>
            <a:br>
              <a:rPr lang="en-US" sz="2700" i="0" kern="100">
                <a:effectLst/>
                <a:latin typeface="Times New Roman" panose="02020603050405020304" pitchFamily="18" charset="0"/>
                <a:ea typeface="Calibri" panose="020F0502020204030204" pitchFamily="34" charset="0"/>
                <a:cs typeface="Times New Roman" panose="02020603050405020304" pitchFamily="18" charset="0"/>
              </a:rPr>
            </a:br>
            <a:br>
              <a:rPr lang="en-US" sz="2700" i="0" kern="100">
                <a:effectLst/>
                <a:latin typeface="Times New Roman" panose="02020603050405020304" pitchFamily="18" charset="0"/>
                <a:ea typeface="Calibri" panose="020F0502020204030204" pitchFamily="34" charset="0"/>
                <a:cs typeface="Times New Roman" panose="02020603050405020304" pitchFamily="18" charset="0"/>
              </a:rPr>
            </a:br>
            <a:r>
              <a:rPr lang="en-US" sz="2700" i="0" kern="0">
                <a:effectLst/>
                <a:latin typeface="Times New Roman" panose="02020603050405020304" pitchFamily="18" charset="0"/>
                <a:ea typeface="Times New Roman" panose="02020603050405020304" pitchFamily="18" charset="0"/>
                <a:cs typeface="Times New Roman" panose="02020603050405020304" pitchFamily="18" charset="0"/>
              </a:rPr>
              <a:t>Data-Driven Decision Making</a:t>
            </a:r>
            <a:br>
              <a:rPr lang="en-US" sz="2700" i="0" kern="100">
                <a:effectLst/>
                <a:latin typeface="Times New Roman" panose="02020603050405020304" pitchFamily="18" charset="0"/>
                <a:ea typeface="Calibri" panose="020F0502020204030204" pitchFamily="34" charset="0"/>
                <a:cs typeface="Times New Roman" panose="02020603050405020304" pitchFamily="18" charset="0"/>
              </a:rPr>
            </a:br>
            <a:br>
              <a:rPr lang="en-US" sz="2700" i="0" kern="100">
                <a:effectLst/>
                <a:latin typeface="Times New Roman" panose="02020603050405020304" pitchFamily="18" charset="0"/>
                <a:ea typeface="Calibri" panose="020F0502020204030204" pitchFamily="34" charset="0"/>
                <a:cs typeface="Times New Roman" panose="02020603050405020304" pitchFamily="18" charset="0"/>
              </a:rPr>
            </a:br>
            <a:r>
              <a:rPr lang="en-US" sz="2700" i="0" kern="0">
                <a:effectLst/>
                <a:latin typeface="Times New Roman" panose="02020603050405020304" pitchFamily="18" charset="0"/>
                <a:ea typeface="Times New Roman" panose="02020603050405020304" pitchFamily="18" charset="0"/>
                <a:cs typeface="Times New Roman" panose="02020603050405020304" pitchFamily="18" charset="0"/>
              </a:rPr>
              <a:t>Innovation</a:t>
            </a:r>
            <a:br>
              <a:rPr lang="en-US" sz="1800" kern="100">
                <a:effectLst/>
                <a:latin typeface="Calibri" panose="020F0502020204030204" pitchFamily="34" charset="0"/>
                <a:ea typeface="Calibri" panose="020F0502020204030204" pitchFamily="34" charset="0"/>
                <a:cs typeface="Times New Roman" panose="02020603050405020304" pitchFamily="18" charset="0"/>
              </a:rPr>
            </a:br>
            <a:endParaRPr lang="en-US" sz="200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8E4A9E99-C5F7-7C49-4381-7862297EF6B2}"/>
              </a:ext>
            </a:extLst>
          </p:cNvPr>
          <p:cNvSpPr>
            <a:spLocks noGrp="1"/>
          </p:cNvSpPr>
          <p:nvPr>
            <p:ph type="body" idx="1"/>
          </p:nvPr>
        </p:nvSpPr>
        <p:spPr/>
        <p:txBody>
          <a:bodyPr/>
          <a:lstStyle/>
          <a:p>
            <a:r>
              <a:rPr lang="en-US" sz="3000" b="1" i="0">
                <a:solidFill>
                  <a:srgbClr val="000000"/>
                </a:solidFill>
                <a:effectLst/>
                <a:latin typeface="Times New Roman" panose="02020603050405020304" pitchFamily="18" charset="0"/>
                <a:ea typeface="Times New Roman" panose="02020603050405020304" pitchFamily="18" charset="0"/>
              </a:rPr>
              <a:t>Impact and Values</a:t>
            </a:r>
          </a:p>
          <a:p>
            <a:endParaRPr lang="en-US"/>
          </a:p>
        </p:txBody>
      </p:sp>
      <p:pic>
        <p:nvPicPr>
          <p:cNvPr id="5" name="Picture 4" descr="Icon&#10;&#10;Description automatically generated">
            <a:extLst>
              <a:ext uri="{FF2B5EF4-FFF2-40B4-BE49-F238E27FC236}">
                <a16:creationId xmlns:a16="http://schemas.microsoft.com/office/drawing/2014/main" id="{2384E14A-572A-5284-0A5D-F288729D11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3060" y="1493520"/>
            <a:ext cx="3529608" cy="3688080"/>
          </a:xfrm>
          <a:prstGeom prst="rect">
            <a:avLst/>
          </a:prstGeom>
        </p:spPr>
      </p:pic>
    </p:spTree>
    <p:extLst>
      <p:ext uri="{BB962C8B-B14F-4D97-AF65-F5344CB8AC3E}">
        <p14:creationId xmlns:p14="http://schemas.microsoft.com/office/powerpoint/2010/main" val="2131973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35585-6525-AFD8-7D11-0097BF352E9E}"/>
              </a:ext>
            </a:extLst>
          </p:cNvPr>
          <p:cNvSpPr>
            <a:spLocks noGrp="1"/>
          </p:cNvSpPr>
          <p:nvPr>
            <p:ph type="title"/>
          </p:nvPr>
        </p:nvSpPr>
        <p:spPr>
          <a:xfrm>
            <a:off x="763051" y="2414016"/>
            <a:ext cx="10666949" cy="3427984"/>
          </a:xfrm>
        </p:spPr>
        <p:txBody>
          <a:bodyPr>
            <a:normAutofit fontScale="90000"/>
          </a:bodyPr>
          <a:lstStyle/>
          <a:p>
            <a:r>
              <a:rPr lang="en-US" sz="2700" i="0" kern="0">
                <a:effectLst/>
                <a:latin typeface="Times New Roman" panose="02020603050405020304" pitchFamily="18" charset="0"/>
                <a:ea typeface="Times New Roman" panose="02020603050405020304" pitchFamily="18" charset="0"/>
                <a:cs typeface="Times New Roman" panose="02020603050405020304" pitchFamily="18" charset="0"/>
              </a:rPr>
              <a:t>Predictive maintenance uses data analysis techniques </a:t>
            </a:r>
            <a:br>
              <a:rPr lang="en-US" sz="2700" i="0" kern="0">
                <a:effectLst/>
                <a:latin typeface="Times New Roman" panose="02020603050405020304" pitchFamily="18" charset="0"/>
                <a:ea typeface="Times New Roman" panose="02020603050405020304" pitchFamily="18" charset="0"/>
                <a:cs typeface="Times New Roman" panose="02020603050405020304" pitchFamily="18" charset="0"/>
              </a:rPr>
            </a:br>
            <a:br>
              <a:rPr lang="en-US" sz="2700" i="0" kern="0">
                <a:effectLst/>
                <a:latin typeface="Times New Roman" panose="02020603050405020304" pitchFamily="18" charset="0"/>
                <a:ea typeface="Times New Roman" panose="02020603050405020304" pitchFamily="18" charset="0"/>
                <a:cs typeface="Times New Roman" panose="02020603050405020304" pitchFamily="18" charset="0"/>
              </a:rPr>
            </a:br>
            <a:r>
              <a:rPr lang="en-US" sz="2700" i="0" kern="0">
                <a:effectLst/>
                <a:latin typeface="Times New Roman" panose="02020603050405020304" pitchFamily="18" charset="0"/>
                <a:ea typeface="Times New Roman" panose="02020603050405020304" pitchFamily="18" charset="0"/>
                <a:cs typeface="Times New Roman" panose="02020603050405020304" pitchFamily="18" charset="0"/>
              </a:rPr>
              <a:t>Artificial lift technologies are used to increase the flow of oil from a well including rod pumps, gas lifts, and electric submersible pumps</a:t>
            </a:r>
            <a:br>
              <a:rPr lang="en-US" sz="2700" i="0" kern="0">
                <a:effectLst/>
                <a:latin typeface="Times New Roman" panose="02020603050405020304" pitchFamily="18" charset="0"/>
                <a:ea typeface="Times New Roman" panose="02020603050405020304" pitchFamily="18" charset="0"/>
                <a:cs typeface="Times New Roman" panose="02020603050405020304" pitchFamily="18" charset="0"/>
              </a:rPr>
            </a:br>
            <a:br>
              <a:rPr lang="en-US" sz="2700" i="0" kern="0">
                <a:effectLst/>
                <a:latin typeface="Times New Roman" panose="02020603050405020304" pitchFamily="18" charset="0"/>
                <a:ea typeface="Times New Roman" panose="02020603050405020304" pitchFamily="18" charset="0"/>
                <a:cs typeface="Times New Roman" panose="02020603050405020304" pitchFamily="18" charset="0"/>
              </a:rPr>
            </a:br>
            <a:r>
              <a:rPr lang="en-US" sz="2700" i="0" kern="0">
                <a:effectLst/>
                <a:latin typeface="Times New Roman" panose="02020603050405020304" pitchFamily="18" charset="0"/>
                <a:ea typeface="Times New Roman" panose="02020603050405020304" pitchFamily="18" charset="0"/>
                <a:cs typeface="Times New Roman" panose="02020603050405020304" pitchFamily="18" charset="0"/>
              </a:rPr>
              <a:t>Data Exploration and Analysis</a:t>
            </a:r>
            <a:br>
              <a:rPr lang="en-US" sz="2700" i="0" kern="0">
                <a:effectLst/>
                <a:latin typeface="Times New Roman" panose="02020603050405020304" pitchFamily="18" charset="0"/>
                <a:ea typeface="Times New Roman" panose="02020603050405020304" pitchFamily="18" charset="0"/>
                <a:cs typeface="Times New Roman" panose="02020603050405020304" pitchFamily="18" charset="0"/>
              </a:rPr>
            </a:br>
            <a:br>
              <a:rPr lang="en-US" sz="2700" i="0" kern="100">
                <a:effectLst/>
                <a:latin typeface="Times New Roman" panose="02020603050405020304" pitchFamily="18" charset="0"/>
                <a:ea typeface="Calibri" panose="020F0502020204030204" pitchFamily="34" charset="0"/>
                <a:cs typeface="Times New Roman" panose="02020603050405020304" pitchFamily="18" charset="0"/>
              </a:rPr>
            </a:br>
            <a:r>
              <a:rPr lang="en-US" sz="2700" i="0" kern="0">
                <a:effectLst/>
                <a:latin typeface="Times New Roman" panose="02020603050405020304" pitchFamily="18" charset="0"/>
                <a:ea typeface="Times New Roman" panose="02020603050405020304" pitchFamily="18" charset="0"/>
                <a:cs typeface="Times New Roman" panose="02020603050405020304" pitchFamily="18" charset="0"/>
              </a:rPr>
              <a:t>Production Performance Modeling</a:t>
            </a:r>
            <a:br>
              <a:rPr lang="en-US" sz="2700" i="0" kern="0">
                <a:effectLst/>
                <a:latin typeface="Times New Roman" panose="02020603050405020304" pitchFamily="18" charset="0"/>
                <a:ea typeface="Times New Roman" panose="02020603050405020304" pitchFamily="18" charset="0"/>
                <a:cs typeface="Times New Roman" panose="02020603050405020304" pitchFamily="18" charset="0"/>
              </a:rPr>
            </a:br>
            <a:br>
              <a:rPr lang="en-US" sz="2700" i="0" kern="0">
                <a:effectLst/>
                <a:latin typeface="Times New Roman" panose="02020603050405020304" pitchFamily="18" charset="0"/>
                <a:ea typeface="Times New Roman" panose="02020603050405020304" pitchFamily="18" charset="0"/>
                <a:cs typeface="Times New Roman" panose="02020603050405020304" pitchFamily="18" charset="0"/>
              </a:rPr>
            </a:br>
            <a:r>
              <a:rPr lang="en-US" sz="2700" i="0" kern="0">
                <a:effectLst/>
                <a:latin typeface="Times New Roman" panose="02020603050405020304" pitchFamily="18" charset="0"/>
                <a:ea typeface="Times New Roman" panose="02020603050405020304" pitchFamily="18" charset="0"/>
                <a:cs typeface="Times New Roman" panose="02020603050405020304" pitchFamily="18" charset="0"/>
              </a:rPr>
              <a:t>Performance Improvement Recommendations</a:t>
            </a:r>
            <a:br>
              <a:rPr lang="en-US" sz="2200" kern="100">
                <a:effectLst/>
                <a:latin typeface="Times New Roman" panose="02020603050405020304" pitchFamily="18" charset="0"/>
                <a:ea typeface="Calibri" panose="020F0502020204030204" pitchFamily="34" charset="0"/>
                <a:cs typeface="Times New Roman" panose="02020603050405020304" pitchFamily="18" charset="0"/>
              </a:rPr>
            </a:br>
            <a:br>
              <a:rPr lang="en-US" sz="1800" kern="100">
                <a:effectLst/>
                <a:latin typeface="Calibri" panose="020F0502020204030204" pitchFamily="34" charset="0"/>
                <a:ea typeface="Calibri" panose="020F0502020204030204" pitchFamily="34" charset="0"/>
                <a:cs typeface="Times New Roman" panose="02020603050405020304" pitchFamily="18" charset="0"/>
              </a:rPr>
            </a:br>
            <a:br>
              <a:rPr lang="en-US" sz="1800" kern="100">
                <a:effectLst/>
                <a:latin typeface="Calibri" panose="020F0502020204030204" pitchFamily="34" charset="0"/>
                <a:ea typeface="Calibri" panose="020F0502020204030204" pitchFamily="34" charset="0"/>
                <a:cs typeface="Times New Roman" panose="02020603050405020304" pitchFamily="18" charset="0"/>
              </a:rPr>
            </a:br>
            <a:br>
              <a:rPr lang="en-US" sz="1800" kern="100">
                <a:effectLst/>
                <a:latin typeface="Calibri" panose="020F0502020204030204" pitchFamily="34" charset="0"/>
                <a:ea typeface="Calibri" panose="020F0502020204030204" pitchFamily="34" charset="0"/>
                <a:cs typeface="Times New Roman" panose="02020603050405020304" pitchFamily="18" charset="0"/>
              </a:rPr>
            </a:br>
            <a:endParaRPr lang="en-US"/>
          </a:p>
        </p:txBody>
      </p:sp>
      <p:sp>
        <p:nvSpPr>
          <p:cNvPr id="3" name="Text Placeholder 2">
            <a:extLst>
              <a:ext uri="{FF2B5EF4-FFF2-40B4-BE49-F238E27FC236}">
                <a16:creationId xmlns:a16="http://schemas.microsoft.com/office/drawing/2014/main" id="{54C2BD4C-C607-A043-AE57-08A11393C7DD}"/>
              </a:ext>
            </a:extLst>
          </p:cNvPr>
          <p:cNvSpPr>
            <a:spLocks noGrp="1"/>
          </p:cNvSpPr>
          <p:nvPr>
            <p:ph type="body" idx="1"/>
          </p:nvPr>
        </p:nvSpPr>
        <p:spPr/>
        <p:txBody>
          <a:bodyPr>
            <a:normAutofit/>
          </a:bodyPr>
          <a:lstStyle/>
          <a:p>
            <a:r>
              <a:rPr lang="en-US" sz="3300" b="1" i="0">
                <a:latin typeface="Times New Roman" panose="02020603050405020304" pitchFamily="18" charset="0"/>
                <a:cs typeface="Times New Roman" panose="02020603050405020304" pitchFamily="18" charset="0"/>
              </a:rPr>
              <a:t>Present Solutions and Our Way</a:t>
            </a:r>
          </a:p>
        </p:txBody>
      </p:sp>
    </p:spTree>
    <p:extLst>
      <p:ext uri="{BB962C8B-B14F-4D97-AF65-F5344CB8AC3E}">
        <p14:creationId xmlns:p14="http://schemas.microsoft.com/office/powerpoint/2010/main" val="2134461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90016-6079-3728-759D-49E67056CA1B}"/>
              </a:ext>
            </a:extLst>
          </p:cNvPr>
          <p:cNvSpPr>
            <a:spLocks noGrp="1"/>
          </p:cNvSpPr>
          <p:nvPr>
            <p:ph type="title"/>
          </p:nvPr>
        </p:nvSpPr>
        <p:spPr/>
        <p:txBody>
          <a:bodyPr/>
          <a:lstStyle/>
          <a:p>
            <a:r>
              <a:rPr lang="en-US"/>
              <a:t>						    	</a:t>
            </a:r>
          </a:p>
        </p:txBody>
      </p:sp>
      <p:sp>
        <p:nvSpPr>
          <p:cNvPr id="3" name="Text Placeholder 2">
            <a:extLst>
              <a:ext uri="{FF2B5EF4-FFF2-40B4-BE49-F238E27FC236}">
                <a16:creationId xmlns:a16="http://schemas.microsoft.com/office/drawing/2014/main" id="{310758E0-A65C-629D-D9F3-0C84809DFB11}"/>
              </a:ext>
            </a:extLst>
          </p:cNvPr>
          <p:cNvSpPr>
            <a:spLocks noGrp="1"/>
          </p:cNvSpPr>
          <p:nvPr>
            <p:ph type="body" idx="1"/>
          </p:nvPr>
        </p:nvSpPr>
        <p:spPr/>
        <p:txBody>
          <a:bodyPr/>
          <a:lstStyle/>
          <a:p>
            <a:r>
              <a:rPr lang="en-US" sz="3300" b="1" i="0" dirty="0">
                <a:solidFill>
                  <a:srgbClr val="000000"/>
                </a:solidFill>
                <a:effectLst/>
                <a:latin typeface="Times New Roman" panose="02020603050405020304" pitchFamily="18" charset="0"/>
                <a:ea typeface="Times New Roman" panose="02020603050405020304" pitchFamily="18" charset="0"/>
              </a:rPr>
              <a:t>Dataset background and quality</a:t>
            </a:r>
          </a:p>
          <a:p>
            <a:endParaRPr lang="en-US" dirty="0"/>
          </a:p>
        </p:txBody>
      </p:sp>
      <p:graphicFrame>
        <p:nvGraphicFramePr>
          <p:cNvPr id="4" name="Table 3">
            <a:extLst>
              <a:ext uri="{FF2B5EF4-FFF2-40B4-BE49-F238E27FC236}">
                <a16:creationId xmlns:a16="http://schemas.microsoft.com/office/drawing/2014/main" id="{57F469F9-F046-3231-7692-9A652ADC64D7}"/>
              </a:ext>
            </a:extLst>
          </p:cNvPr>
          <p:cNvGraphicFramePr>
            <a:graphicFrameLocks noGrp="1"/>
          </p:cNvGraphicFramePr>
          <p:nvPr>
            <p:extLst>
              <p:ext uri="{D42A27DB-BD31-4B8C-83A1-F6EECF244321}">
                <p14:modId xmlns:p14="http://schemas.microsoft.com/office/powerpoint/2010/main" val="2688028189"/>
              </p:ext>
            </p:extLst>
          </p:nvPr>
        </p:nvGraphicFramePr>
        <p:xfrm>
          <a:off x="758952" y="2414016"/>
          <a:ext cx="5580888" cy="1324865"/>
        </p:xfrm>
        <a:graphic>
          <a:graphicData uri="http://schemas.openxmlformats.org/drawingml/2006/table">
            <a:tbl>
              <a:tblPr firstRow="1" firstCol="1" bandRow="1">
                <a:tableStyleId>{5C22544A-7EE6-4342-B048-85BDC9FD1C3A}</a:tableStyleId>
              </a:tblPr>
              <a:tblGrid>
                <a:gridCol w="2712932">
                  <a:extLst>
                    <a:ext uri="{9D8B030D-6E8A-4147-A177-3AD203B41FA5}">
                      <a16:colId xmlns:a16="http://schemas.microsoft.com/office/drawing/2014/main" val="3076555759"/>
                    </a:ext>
                  </a:extLst>
                </a:gridCol>
                <a:gridCol w="1472733">
                  <a:extLst>
                    <a:ext uri="{9D8B030D-6E8A-4147-A177-3AD203B41FA5}">
                      <a16:colId xmlns:a16="http://schemas.microsoft.com/office/drawing/2014/main" val="2966276234"/>
                    </a:ext>
                  </a:extLst>
                </a:gridCol>
                <a:gridCol w="1395223">
                  <a:extLst>
                    <a:ext uri="{9D8B030D-6E8A-4147-A177-3AD203B41FA5}">
                      <a16:colId xmlns:a16="http://schemas.microsoft.com/office/drawing/2014/main" val="4241825027"/>
                    </a:ext>
                  </a:extLst>
                </a:gridCol>
              </a:tblGrid>
              <a:tr h="675183">
                <a:tc>
                  <a:txBody>
                    <a:bodyPr/>
                    <a:lstStyle/>
                    <a:p>
                      <a:pPr marL="6350" marR="32385" indent="-6350" algn="ctr">
                        <a:lnSpc>
                          <a:spcPct val="115000"/>
                        </a:lnSpc>
                        <a:spcBef>
                          <a:spcPts val="0"/>
                        </a:spcBef>
                        <a:spcAft>
                          <a:spcPts val="20"/>
                        </a:spcAft>
                      </a:pPr>
                      <a:r>
                        <a:rPr lang="en-US" sz="1800">
                          <a:effectLst/>
                          <a:latin typeface="Times New Roman" panose="02020603050405020304" pitchFamily="18" charset="0"/>
                          <a:cs typeface="Times New Roman" panose="02020603050405020304" pitchFamily="18" charset="0"/>
                        </a:rPr>
                        <a:t>Title</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2385" indent="-6350" algn="ctr">
                        <a:lnSpc>
                          <a:spcPct val="115000"/>
                        </a:lnSpc>
                        <a:spcBef>
                          <a:spcPts val="0"/>
                        </a:spcBef>
                        <a:spcAft>
                          <a:spcPts val="20"/>
                        </a:spcAft>
                      </a:pPr>
                      <a:r>
                        <a:rPr lang="en-US" sz="1800">
                          <a:effectLst/>
                          <a:latin typeface="Times New Roman" panose="02020603050405020304" pitchFamily="18" charset="0"/>
                          <a:cs typeface="Times New Roman" panose="02020603050405020304" pitchFamily="18" charset="0"/>
                        </a:rPr>
                        <a:t>Total Rows</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2385" indent="-6350" algn="ctr">
                        <a:lnSpc>
                          <a:spcPct val="115000"/>
                        </a:lnSpc>
                        <a:spcBef>
                          <a:spcPts val="0"/>
                        </a:spcBef>
                        <a:spcAft>
                          <a:spcPts val="20"/>
                        </a:spcAft>
                      </a:pPr>
                      <a:r>
                        <a:rPr lang="en-US" sz="1800">
                          <a:effectLst/>
                          <a:latin typeface="Times New Roman" panose="02020603050405020304" pitchFamily="18" charset="0"/>
                          <a:cs typeface="Times New Roman" panose="02020603050405020304" pitchFamily="18" charset="0"/>
                        </a:rPr>
                        <a:t>Total Columns</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56457842"/>
                  </a:ext>
                </a:extLst>
              </a:tr>
              <a:tr h="324841">
                <a:tc>
                  <a:txBody>
                    <a:bodyPr/>
                    <a:lstStyle/>
                    <a:p>
                      <a:pPr marL="6350" marR="32385" indent="-6350" algn="just">
                        <a:lnSpc>
                          <a:spcPct val="115000"/>
                        </a:lnSpc>
                        <a:spcBef>
                          <a:spcPts val="0"/>
                        </a:spcBef>
                        <a:spcAft>
                          <a:spcPts val="20"/>
                        </a:spcAft>
                      </a:pPr>
                      <a:r>
                        <a:rPr lang="en-US" sz="1800">
                          <a:effectLst/>
                          <a:latin typeface="Times New Roman" panose="02020603050405020304" pitchFamily="18" charset="0"/>
                          <a:cs typeface="Times New Roman" panose="02020603050405020304" pitchFamily="18" charset="0"/>
                        </a:rPr>
                        <a:t>Daily Production Data</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2385" indent="-6350" algn="ctr">
                        <a:lnSpc>
                          <a:spcPct val="115000"/>
                        </a:lnSpc>
                        <a:spcBef>
                          <a:spcPts val="0"/>
                        </a:spcBef>
                        <a:spcAft>
                          <a:spcPts val="20"/>
                        </a:spcAft>
                      </a:pPr>
                      <a:r>
                        <a:rPr lang="en-US" sz="1800">
                          <a:effectLst/>
                          <a:latin typeface="Times New Roman" panose="02020603050405020304" pitchFamily="18" charset="0"/>
                          <a:cs typeface="Times New Roman" panose="02020603050405020304" pitchFamily="18" charset="0"/>
                        </a:rPr>
                        <a:t>15634</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2385" indent="-6350" algn="ctr">
                        <a:lnSpc>
                          <a:spcPct val="115000"/>
                        </a:lnSpc>
                        <a:spcBef>
                          <a:spcPts val="0"/>
                        </a:spcBef>
                        <a:spcAft>
                          <a:spcPts val="20"/>
                        </a:spcAft>
                      </a:pPr>
                      <a:r>
                        <a:rPr lang="en-US" sz="1800">
                          <a:effectLst/>
                          <a:latin typeface="Times New Roman" panose="02020603050405020304" pitchFamily="18" charset="0"/>
                          <a:cs typeface="Times New Roman" panose="02020603050405020304" pitchFamily="18" charset="0"/>
                        </a:rPr>
                        <a:t>24</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79429400"/>
                  </a:ext>
                </a:extLst>
              </a:tr>
              <a:tr h="324841">
                <a:tc>
                  <a:txBody>
                    <a:bodyPr/>
                    <a:lstStyle/>
                    <a:p>
                      <a:pPr marL="6350" marR="32385" indent="-6350" algn="just">
                        <a:lnSpc>
                          <a:spcPct val="115000"/>
                        </a:lnSpc>
                        <a:spcBef>
                          <a:spcPts val="0"/>
                        </a:spcBef>
                        <a:spcAft>
                          <a:spcPts val="20"/>
                        </a:spcAft>
                      </a:pPr>
                      <a:r>
                        <a:rPr lang="en-US" sz="1800">
                          <a:effectLst/>
                          <a:latin typeface="Times New Roman" panose="02020603050405020304" pitchFamily="18" charset="0"/>
                          <a:cs typeface="Times New Roman" panose="02020603050405020304" pitchFamily="18" charset="0"/>
                        </a:rPr>
                        <a:t>Monthly Production Data</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2385" indent="-6350" algn="ctr">
                        <a:lnSpc>
                          <a:spcPct val="115000"/>
                        </a:lnSpc>
                        <a:spcBef>
                          <a:spcPts val="0"/>
                        </a:spcBef>
                        <a:spcAft>
                          <a:spcPts val="20"/>
                        </a:spcAft>
                      </a:pPr>
                      <a:r>
                        <a:rPr lang="en-US" sz="1800">
                          <a:effectLst/>
                          <a:latin typeface="Times New Roman" panose="02020603050405020304" pitchFamily="18" charset="0"/>
                          <a:cs typeface="Times New Roman" panose="02020603050405020304" pitchFamily="18" charset="0"/>
                        </a:rPr>
                        <a:t>527</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2385" indent="-6350" algn="ctr">
                        <a:lnSpc>
                          <a:spcPct val="115000"/>
                        </a:lnSpc>
                        <a:spcBef>
                          <a:spcPts val="0"/>
                        </a:spcBef>
                        <a:spcAft>
                          <a:spcPts val="20"/>
                        </a:spcAft>
                      </a:pPr>
                      <a:r>
                        <a:rPr lang="en-US" sz="1800">
                          <a:effectLst/>
                          <a:latin typeface="Times New Roman" panose="02020603050405020304" pitchFamily="18" charset="0"/>
                          <a:cs typeface="Times New Roman" panose="02020603050405020304" pitchFamily="18" charset="0"/>
                        </a:rPr>
                        <a:t>10</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87782033"/>
                  </a:ext>
                </a:extLst>
              </a:tr>
            </a:tbl>
          </a:graphicData>
        </a:graphic>
      </p:graphicFrame>
      <p:pic>
        <p:nvPicPr>
          <p:cNvPr id="7" name="Picture 6" descr="Table&#10;&#10;Description automatically generated">
            <a:extLst>
              <a:ext uri="{FF2B5EF4-FFF2-40B4-BE49-F238E27FC236}">
                <a16:creationId xmlns:a16="http://schemas.microsoft.com/office/drawing/2014/main" id="{57CBE3B6-23E6-D883-6D95-E99B28800BF1}"/>
              </a:ext>
            </a:extLst>
          </p:cNvPr>
          <p:cNvPicPr>
            <a:picLocks noChangeAspect="1"/>
          </p:cNvPicPr>
          <p:nvPr/>
        </p:nvPicPr>
        <p:blipFill>
          <a:blip r:embed="rId2"/>
          <a:stretch>
            <a:fillRect/>
          </a:stretch>
        </p:blipFill>
        <p:spPr>
          <a:xfrm>
            <a:off x="6433502" y="2383234"/>
            <a:ext cx="4783138" cy="4191842"/>
          </a:xfrm>
          <a:prstGeom prst="rect">
            <a:avLst/>
          </a:prstGeom>
        </p:spPr>
      </p:pic>
      <p:pic>
        <p:nvPicPr>
          <p:cNvPr id="9" name="Picture 8" descr="Icon&#10;&#10;Description automatically generated">
            <a:extLst>
              <a:ext uri="{FF2B5EF4-FFF2-40B4-BE49-F238E27FC236}">
                <a16:creationId xmlns:a16="http://schemas.microsoft.com/office/drawing/2014/main" id="{F00027D1-2603-CEAD-C54E-77C617CA22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8943" y="3940049"/>
            <a:ext cx="2518667" cy="2886392"/>
          </a:xfrm>
          <a:prstGeom prst="rect">
            <a:avLst/>
          </a:prstGeom>
        </p:spPr>
      </p:pic>
    </p:spTree>
    <p:extLst>
      <p:ext uri="{BB962C8B-B14F-4D97-AF65-F5344CB8AC3E}">
        <p14:creationId xmlns:p14="http://schemas.microsoft.com/office/powerpoint/2010/main" val="3346438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72E8953-51D9-331B-A7CC-98BDFC513954}"/>
              </a:ext>
            </a:extLst>
          </p:cNvPr>
          <p:cNvSpPr>
            <a:spLocks noGrp="1"/>
          </p:cNvSpPr>
          <p:nvPr>
            <p:ph type="body" idx="1"/>
          </p:nvPr>
        </p:nvSpPr>
        <p:spPr>
          <a:xfrm>
            <a:off x="870712" y="571232"/>
            <a:ext cx="10671048" cy="822960"/>
          </a:xfrm>
        </p:spPr>
        <p:txBody>
          <a:bodyPr>
            <a:normAutofit/>
          </a:bodyPr>
          <a:lstStyle/>
          <a:p>
            <a:r>
              <a:rPr lang="en-US" sz="3300" b="1" i="0" dirty="0">
                <a:latin typeface="Times New Roman" panose="02020603050405020304" pitchFamily="18" charset="0"/>
                <a:cs typeface="Times New Roman" panose="02020603050405020304" pitchFamily="18" charset="0"/>
              </a:rPr>
              <a:t>Data Processing and EDA</a:t>
            </a:r>
          </a:p>
        </p:txBody>
      </p:sp>
      <p:sp>
        <p:nvSpPr>
          <p:cNvPr id="8" name="TextBox 7">
            <a:extLst>
              <a:ext uri="{FF2B5EF4-FFF2-40B4-BE49-F238E27FC236}">
                <a16:creationId xmlns:a16="http://schemas.microsoft.com/office/drawing/2014/main" id="{38B9A499-4E26-0BF2-E4BF-BA09E0EC33C7}"/>
              </a:ext>
            </a:extLst>
          </p:cNvPr>
          <p:cNvSpPr txBox="1"/>
          <p:nvPr/>
        </p:nvSpPr>
        <p:spPr>
          <a:xfrm>
            <a:off x="3077882" y="3630705"/>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13" name="Picture 12" descr="Diagram&#10;&#10;Description automatically generated">
            <a:extLst>
              <a:ext uri="{FF2B5EF4-FFF2-40B4-BE49-F238E27FC236}">
                <a16:creationId xmlns:a16="http://schemas.microsoft.com/office/drawing/2014/main" id="{914C0F83-E6E7-3509-5FF3-EDEEFEA3C0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1082" y="2113280"/>
            <a:ext cx="5172038" cy="4173488"/>
          </a:xfrm>
          <a:prstGeom prst="rect">
            <a:avLst/>
          </a:prstGeom>
        </p:spPr>
      </p:pic>
      <p:pic>
        <p:nvPicPr>
          <p:cNvPr id="2" name="Picture 1">
            <a:extLst>
              <a:ext uri="{FF2B5EF4-FFF2-40B4-BE49-F238E27FC236}">
                <a16:creationId xmlns:a16="http://schemas.microsoft.com/office/drawing/2014/main" id="{E5BD2D46-28C5-77AE-DD4C-926CCEB054C9}"/>
              </a:ext>
            </a:extLst>
          </p:cNvPr>
          <p:cNvPicPr>
            <a:picLocks noChangeAspect="1"/>
          </p:cNvPicPr>
          <p:nvPr/>
        </p:nvPicPr>
        <p:blipFill>
          <a:blip r:embed="rId3"/>
          <a:stretch>
            <a:fillRect/>
          </a:stretch>
        </p:blipFill>
        <p:spPr>
          <a:xfrm>
            <a:off x="1198880" y="2113281"/>
            <a:ext cx="4236177" cy="4173488"/>
          </a:xfrm>
          <a:prstGeom prst="rect">
            <a:avLst/>
          </a:prstGeom>
        </p:spPr>
      </p:pic>
    </p:spTree>
    <p:extLst>
      <p:ext uri="{BB962C8B-B14F-4D97-AF65-F5344CB8AC3E}">
        <p14:creationId xmlns:p14="http://schemas.microsoft.com/office/powerpoint/2010/main" val="4005159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50674-87E1-1993-0F07-3C38E93DB29B}"/>
              </a:ext>
            </a:extLst>
          </p:cNvPr>
          <p:cNvSpPr>
            <a:spLocks noGrp="1"/>
          </p:cNvSpPr>
          <p:nvPr>
            <p:ph type="title"/>
          </p:nvPr>
        </p:nvSpPr>
        <p:spPr/>
        <p:txBody>
          <a:bodyPr>
            <a:normAutofit/>
          </a:bodyPr>
          <a:lstStyle/>
          <a:p>
            <a:br>
              <a:rPr lang="en-US" sz="2400" i="0">
                <a:latin typeface="Times New Roman"/>
                <a:cs typeface="Times New Roman"/>
              </a:rPr>
            </a:br>
            <a:br>
              <a:rPr lang="en-US" sz="2400" i="0">
                <a:latin typeface="Times New Roman"/>
                <a:cs typeface="Times New Roman"/>
              </a:rPr>
            </a:br>
            <a:br>
              <a:rPr lang="en-US" sz="2400" i="0">
                <a:latin typeface="Times New Roman"/>
                <a:cs typeface="Times New Roman"/>
              </a:rPr>
            </a:br>
            <a:br>
              <a:rPr lang="en-US" sz="2400" i="0">
                <a:latin typeface="Times New Roman"/>
                <a:cs typeface="Times New Roman"/>
              </a:rPr>
            </a:br>
            <a:br>
              <a:rPr lang="en-US" sz="2400" i="0">
                <a:latin typeface="Times New Roman"/>
                <a:cs typeface="Times New Roman"/>
              </a:rPr>
            </a:br>
            <a:endParaRPr lang="en-US"/>
          </a:p>
        </p:txBody>
      </p:sp>
      <p:sp>
        <p:nvSpPr>
          <p:cNvPr id="3" name="Text Placeholder 2">
            <a:extLst>
              <a:ext uri="{FF2B5EF4-FFF2-40B4-BE49-F238E27FC236}">
                <a16:creationId xmlns:a16="http://schemas.microsoft.com/office/drawing/2014/main" id="{9D2597C0-EB3C-F6CC-3572-81AA9AF39707}"/>
              </a:ext>
            </a:extLst>
          </p:cNvPr>
          <p:cNvSpPr>
            <a:spLocks noGrp="1"/>
          </p:cNvSpPr>
          <p:nvPr>
            <p:ph type="body" idx="1"/>
          </p:nvPr>
        </p:nvSpPr>
        <p:spPr/>
        <p:txBody>
          <a:bodyPr>
            <a:normAutofit/>
          </a:bodyPr>
          <a:lstStyle/>
          <a:p>
            <a:r>
              <a:rPr lang="en-US" sz="3300" b="1" i="0">
                <a:latin typeface="Times New Roman" panose="02020603050405020304" pitchFamily="18" charset="0"/>
                <a:cs typeface="Times New Roman" panose="02020603050405020304" pitchFamily="18" charset="0"/>
              </a:rPr>
              <a:t>Methodology</a:t>
            </a:r>
          </a:p>
        </p:txBody>
      </p:sp>
      <p:sp>
        <p:nvSpPr>
          <p:cNvPr id="4" name="Flowchart: Alternate Process 3">
            <a:extLst>
              <a:ext uri="{FF2B5EF4-FFF2-40B4-BE49-F238E27FC236}">
                <a16:creationId xmlns:a16="http://schemas.microsoft.com/office/drawing/2014/main" id="{67B1CCD2-4425-72B0-490E-2C23E1521F2B}"/>
              </a:ext>
            </a:extLst>
          </p:cNvPr>
          <p:cNvSpPr/>
          <p:nvPr/>
        </p:nvSpPr>
        <p:spPr>
          <a:xfrm>
            <a:off x="1352332" y="2555240"/>
            <a:ext cx="2001520" cy="119888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i="0">
                <a:latin typeface="Times New Roman"/>
                <a:cs typeface="Times New Roman"/>
              </a:rPr>
              <a:t>Clustering</a:t>
            </a:r>
            <a:endParaRPr lang="en-US"/>
          </a:p>
        </p:txBody>
      </p:sp>
      <p:sp>
        <p:nvSpPr>
          <p:cNvPr id="7" name="Flowchart: Alternate Process 6">
            <a:extLst>
              <a:ext uri="{FF2B5EF4-FFF2-40B4-BE49-F238E27FC236}">
                <a16:creationId xmlns:a16="http://schemas.microsoft.com/office/drawing/2014/main" id="{4B32B2F5-E749-6601-5419-634E7E4DE72B}"/>
              </a:ext>
            </a:extLst>
          </p:cNvPr>
          <p:cNvSpPr/>
          <p:nvPr/>
        </p:nvSpPr>
        <p:spPr>
          <a:xfrm>
            <a:off x="8753366" y="2555240"/>
            <a:ext cx="2001520" cy="119888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i="0">
                <a:latin typeface="Times New Roman"/>
                <a:cs typeface="Times New Roman"/>
              </a:rPr>
              <a:t>regression</a:t>
            </a:r>
            <a:endParaRPr lang="en-US"/>
          </a:p>
        </p:txBody>
      </p:sp>
      <p:sp>
        <p:nvSpPr>
          <p:cNvPr id="8" name="Flowchart: Alternate Process 7">
            <a:extLst>
              <a:ext uri="{FF2B5EF4-FFF2-40B4-BE49-F238E27FC236}">
                <a16:creationId xmlns:a16="http://schemas.microsoft.com/office/drawing/2014/main" id="{2DA2C239-5DE2-808C-2382-AA0BBA4499AD}"/>
              </a:ext>
            </a:extLst>
          </p:cNvPr>
          <p:cNvSpPr/>
          <p:nvPr/>
        </p:nvSpPr>
        <p:spPr>
          <a:xfrm>
            <a:off x="5052849" y="2604770"/>
            <a:ext cx="2001520" cy="119888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i="0">
                <a:latin typeface="Times New Roman"/>
                <a:cs typeface="Times New Roman"/>
              </a:rPr>
              <a:t>Classification</a:t>
            </a:r>
            <a:endParaRPr lang="en-US"/>
          </a:p>
        </p:txBody>
      </p:sp>
      <p:sp>
        <p:nvSpPr>
          <p:cNvPr id="9" name="Flowchart: Alternate Process 8">
            <a:extLst>
              <a:ext uri="{FF2B5EF4-FFF2-40B4-BE49-F238E27FC236}">
                <a16:creationId xmlns:a16="http://schemas.microsoft.com/office/drawing/2014/main" id="{E26291FC-7CDF-CDAF-1DED-02F62BB9396E}"/>
              </a:ext>
            </a:extLst>
          </p:cNvPr>
          <p:cNvSpPr/>
          <p:nvPr/>
        </p:nvSpPr>
        <p:spPr>
          <a:xfrm>
            <a:off x="1583384" y="4678680"/>
            <a:ext cx="1482308" cy="78943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K-means</a:t>
            </a:r>
          </a:p>
        </p:txBody>
      </p:sp>
      <p:sp>
        <p:nvSpPr>
          <p:cNvPr id="10" name="Flowchart: Alternate Process 9">
            <a:extLst>
              <a:ext uri="{FF2B5EF4-FFF2-40B4-BE49-F238E27FC236}">
                <a16:creationId xmlns:a16="http://schemas.microsoft.com/office/drawing/2014/main" id="{8DC0E386-67B7-8E4C-DC3A-CDCA3401DF3B}"/>
              </a:ext>
            </a:extLst>
          </p:cNvPr>
          <p:cNvSpPr/>
          <p:nvPr/>
        </p:nvSpPr>
        <p:spPr>
          <a:xfrm>
            <a:off x="6714186" y="4224909"/>
            <a:ext cx="1482308" cy="78943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Random Forest</a:t>
            </a:r>
          </a:p>
        </p:txBody>
      </p:sp>
      <p:sp>
        <p:nvSpPr>
          <p:cNvPr id="11" name="Flowchart: Alternate Process 10">
            <a:extLst>
              <a:ext uri="{FF2B5EF4-FFF2-40B4-BE49-F238E27FC236}">
                <a16:creationId xmlns:a16="http://schemas.microsoft.com/office/drawing/2014/main" id="{5CF9C60D-6E9E-3B04-3326-43F6FD549417}"/>
              </a:ext>
            </a:extLst>
          </p:cNvPr>
          <p:cNvSpPr/>
          <p:nvPr/>
        </p:nvSpPr>
        <p:spPr>
          <a:xfrm>
            <a:off x="4148785" y="4224909"/>
            <a:ext cx="1482308" cy="78943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Decision Tree</a:t>
            </a:r>
          </a:p>
        </p:txBody>
      </p:sp>
      <p:sp>
        <p:nvSpPr>
          <p:cNvPr id="12" name="Flowchart: Alternate Process 11">
            <a:extLst>
              <a:ext uri="{FF2B5EF4-FFF2-40B4-BE49-F238E27FC236}">
                <a16:creationId xmlns:a16="http://schemas.microsoft.com/office/drawing/2014/main" id="{F450BD22-BD7D-1BFF-5F5A-BA53FE7CE29B}"/>
              </a:ext>
            </a:extLst>
          </p:cNvPr>
          <p:cNvSpPr/>
          <p:nvPr/>
        </p:nvSpPr>
        <p:spPr>
          <a:xfrm>
            <a:off x="9012972" y="4678680"/>
            <a:ext cx="1482308" cy="78943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Linear Regression</a:t>
            </a:r>
          </a:p>
        </p:txBody>
      </p:sp>
      <p:sp>
        <p:nvSpPr>
          <p:cNvPr id="13" name="Arrow: Down 12">
            <a:extLst>
              <a:ext uri="{FF2B5EF4-FFF2-40B4-BE49-F238E27FC236}">
                <a16:creationId xmlns:a16="http://schemas.microsoft.com/office/drawing/2014/main" id="{222E10A2-D705-D4DF-A13D-6D4777689BF0}"/>
              </a:ext>
            </a:extLst>
          </p:cNvPr>
          <p:cNvSpPr/>
          <p:nvPr/>
        </p:nvSpPr>
        <p:spPr>
          <a:xfrm>
            <a:off x="2180023" y="3832860"/>
            <a:ext cx="203200" cy="7670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F9D12DB3-CA9F-3E2A-446F-AE33F40E753C}"/>
              </a:ext>
            </a:extLst>
          </p:cNvPr>
          <p:cNvSpPr/>
          <p:nvPr/>
        </p:nvSpPr>
        <p:spPr>
          <a:xfrm>
            <a:off x="6071039" y="3994404"/>
            <a:ext cx="188266" cy="4150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75634474-7702-27CF-1D49-E5C26A60129D}"/>
              </a:ext>
            </a:extLst>
          </p:cNvPr>
          <p:cNvSpPr/>
          <p:nvPr/>
        </p:nvSpPr>
        <p:spPr>
          <a:xfrm>
            <a:off x="9652526" y="3865880"/>
            <a:ext cx="203200" cy="7670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97C74441-482F-E8B3-BD4B-093214706D40}"/>
              </a:ext>
            </a:extLst>
          </p:cNvPr>
          <p:cNvSpPr/>
          <p:nvPr/>
        </p:nvSpPr>
        <p:spPr>
          <a:xfrm rot="5400000">
            <a:off x="5767465" y="4404741"/>
            <a:ext cx="167201" cy="340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9FC27925-7B41-7928-E428-6869BBDC221F}"/>
              </a:ext>
            </a:extLst>
          </p:cNvPr>
          <p:cNvSpPr/>
          <p:nvPr/>
        </p:nvSpPr>
        <p:spPr>
          <a:xfrm rot="16200000">
            <a:off x="6346105" y="4409439"/>
            <a:ext cx="167201" cy="340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73146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DD175D9-2BBE-D2A4-2E7E-9BBFE46557B3}"/>
              </a:ext>
            </a:extLst>
          </p:cNvPr>
          <p:cNvSpPr>
            <a:spLocks noGrp="1"/>
          </p:cNvSpPr>
          <p:nvPr>
            <p:ph type="body" idx="1"/>
          </p:nvPr>
        </p:nvSpPr>
        <p:spPr>
          <a:xfrm>
            <a:off x="715820" y="714152"/>
            <a:ext cx="10671048" cy="822960"/>
          </a:xfrm>
        </p:spPr>
        <p:txBody>
          <a:bodyPr>
            <a:normAutofit/>
          </a:bodyPr>
          <a:lstStyle/>
          <a:p>
            <a:r>
              <a:rPr lang="en-US" sz="3300" b="1" i="0">
                <a:latin typeface="Times New Roman"/>
                <a:cs typeface="Times New Roman"/>
              </a:rPr>
              <a:t>K Means Clustering</a:t>
            </a:r>
            <a:endParaRPr lang="en-US" sz="3300" i="0">
              <a:latin typeface="Times New Roman"/>
              <a:cs typeface="Times New Roman"/>
            </a:endParaRPr>
          </a:p>
          <a:p>
            <a:endParaRPr lang="en-US" sz="3300" b="1" i="0">
              <a:latin typeface="Times New Roman"/>
              <a:cs typeface="Times New Roman"/>
            </a:endParaRPr>
          </a:p>
        </p:txBody>
      </p:sp>
      <p:pic>
        <p:nvPicPr>
          <p:cNvPr id="10" name="Picture 10">
            <a:extLst>
              <a:ext uri="{FF2B5EF4-FFF2-40B4-BE49-F238E27FC236}">
                <a16:creationId xmlns:a16="http://schemas.microsoft.com/office/drawing/2014/main" id="{5A48E250-C93A-303D-5455-6B2CB36485A7}"/>
              </a:ext>
            </a:extLst>
          </p:cNvPr>
          <p:cNvPicPr>
            <a:picLocks noChangeAspect="1"/>
          </p:cNvPicPr>
          <p:nvPr/>
        </p:nvPicPr>
        <p:blipFill>
          <a:blip r:embed="rId2"/>
          <a:stretch>
            <a:fillRect/>
          </a:stretch>
        </p:blipFill>
        <p:spPr>
          <a:xfrm>
            <a:off x="713117" y="2873151"/>
            <a:ext cx="3519578" cy="939169"/>
          </a:xfrm>
          <a:prstGeom prst="rect">
            <a:avLst/>
          </a:prstGeom>
        </p:spPr>
      </p:pic>
      <p:pic>
        <p:nvPicPr>
          <p:cNvPr id="11" name="Picture 11">
            <a:extLst>
              <a:ext uri="{FF2B5EF4-FFF2-40B4-BE49-F238E27FC236}">
                <a16:creationId xmlns:a16="http://schemas.microsoft.com/office/drawing/2014/main" id="{ED3015F9-015E-135E-7761-DFE15D82B2FC}"/>
              </a:ext>
            </a:extLst>
          </p:cNvPr>
          <p:cNvPicPr>
            <a:picLocks noChangeAspect="1"/>
          </p:cNvPicPr>
          <p:nvPr/>
        </p:nvPicPr>
        <p:blipFill>
          <a:blip r:embed="rId3"/>
          <a:stretch>
            <a:fillRect/>
          </a:stretch>
        </p:blipFill>
        <p:spPr>
          <a:xfrm>
            <a:off x="713117" y="4409415"/>
            <a:ext cx="8120333" cy="770869"/>
          </a:xfrm>
          <a:prstGeom prst="rect">
            <a:avLst/>
          </a:prstGeom>
        </p:spPr>
      </p:pic>
      <p:pic>
        <p:nvPicPr>
          <p:cNvPr id="13" name="Picture 13">
            <a:extLst>
              <a:ext uri="{FF2B5EF4-FFF2-40B4-BE49-F238E27FC236}">
                <a16:creationId xmlns:a16="http://schemas.microsoft.com/office/drawing/2014/main" id="{1A553794-B46A-3751-1D51-F2A4EBC76253}"/>
              </a:ext>
            </a:extLst>
          </p:cNvPr>
          <p:cNvPicPr>
            <a:picLocks noChangeAspect="1"/>
          </p:cNvPicPr>
          <p:nvPr/>
        </p:nvPicPr>
        <p:blipFill>
          <a:blip r:embed="rId4"/>
          <a:stretch>
            <a:fillRect/>
          </a:stretch>
        </p:blipFill>
        <p:spPr>
          <a:xfrm>
            <a:off x="698740" y="1687684"/>
            <a:ext cx="5403010" cy="592783"/>
          </a:xfrm>
          <a:prstGeom prst="rect">
            <a:avLst/>
          </a:prstGeom>
        </p:spPr>
      </p:pic>
      <p:sp>
        <p:nvSpPr>
          <p:cNvPr id="14" name="TextBox 13">
            <a:extLst>
              <a:ext uri="{FF2B5EF4-FFF2-40B4-BE49-F238E27FC236}">
                <a16:creationId xmlns:a16="http://schemas.microsoft.com/office/drawing/2014/main" id="{346E48C6-5078-271E-D71E-5BB3726B9530}"/>
              </a:ext>
            </a:extLst>
          </p:cNvPr>
          <p:cNvSpPr txBox="1"/>
          <p:nvPr/>
        </p:nvSpPr>
        <p:spPr>
          <a:xfrm>
            <a:off x="626353" y="5376168"/>
            <a:ext cx="1111119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ea typeface="+mn-lt"/>
                <a:cs typeface="+mn-lt"/>
              </a:rPr>
              <a:t>Once the model is trained, we determine the silhouette score and Inertia to determine the model performance.</a:t>
            </a:r>
            <a:endParaRPr lang="en-US">
              <a:latin typeface="Times New Roman"/>
              <a:cs typeface="Times New Roman"/>
            </a:endParaRPr>
          </a:p>
          <a:p>
            <a:endParaRPr lang="en-US">
              <a:latin typeface="Times New Roman"/>
            </a:endParaRPr>
          </a:p>
          <a:p>
            <a:pPr algn="l"/>
            <a:endParaRPr lang="en-US">
              <a:latin typeface="Times New Roman"/>
              <a:cs typeface="Times New Roman"/>
            </a:endParaRPr>
          </a:p>
        </p:txBody>
      </p:sp>
      <p:sp>
        <p:nvSpPr>
          <p:cNvPr id="15" name="TextBox 14">
            <a:extLst>
              <a:ext uri="{FF2B5EF4-FFF2-40B4-BE49-F238E27FC236}">
                <a16:creationId xmlns:a16="http://schemas.microsoft.com/office/drawing/2014/main" id="{78CAD467-412B-CB9F-1BA4-03DF7BA84D18}"/>
              </a:ext>
            </a:extLst>
          </p:cNvPr>
          <p:cNvSpPr txBox="1"/>
          <p:nvPr/>
        </p:nvSpPr>
        <p:spPr>
          <a:xfrm>
            <a:off x="626352" y="3947522"/>
            <a:ext cx="1111119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ea typeface="+mn-lt"/>
                <a:cs typeface="+mn-lt"/>
              </a:rPr>
              <a:t>As the number of clusters are determined we applied the k-means clustering by utilizing the production data, </a:t>
            </a:r>
            <a:endParaRPr lang="en-US">
              <a:latin typeface="Times New Roman"/>
              <a:cs typeface="Times New Roman"/>
            </a:endParaRPr>
          </a:p>
          <a:p>
            <a:endParaRPr lang="en-US">
              <a:latin typeface="Times New Roman"/>
              <a:cs typeface="Times New Roman"/>
            </a:endParaRPr>
          </a:p>
          <a:p>
            <a:pPr algn="l"/>
            <a:endParaRPr lang="en-US">
              <a:latin typeface="Times New Roman"/>
              <a:cs typeface="Times New Roman"/>
            </a:endParaRPr>
          </a:p>
        </p:txBody>
      </p:sp>
      <p:sp>
        <p:nvSpPr>
          <p:cNvPr id="16" name="TextBox 15">
            <a:extLst>
              <a:ext uri="{FF2B5EF4-FFF2-40B4-BE49-F238E27FC236}">
                <a16:creationId xmlns:a16="http://schemas.microsoft.com/office/drawing/2014/main" id="{3441B798-C5F1-92D0-057B-E5C45D89B707}"/>
              </a:ext>
            </a:extLst>
          </p:cNvPr>
          <p:cNvSpPr txBox="1"/>
          <p:nvPr/>
        </p:nvSpPr>
        <p:spPr>
          <a:xfrm>
            <a:off x="626353" y="2351636"/>
            <a:ext cx="1111119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ea typeface="+mn-lt"/>
                <a:cs typeface="+mn-lt"/>
              </a:rPr>
              <a:t>Now, using the elbow method we determine the optimal number of clusters, </a:t>
            </a:r>
            <a:endParaRPr lang="en-US">
              <a:latin typeface="Times New Roman"/>
              <a:cs typeface="Times New Roman"/>
            </a:endParaRPr>
          </a:p>
          <a:p>
            <a:endParaRPr lang="en-US">
              <a:latin typeface="Times New Roman"/>
              <a:cs typeface="Times New Roman"/>
            </a:endParaRPr>
          </a:p>
          <a:p>
            <a:pPr algn="l"/>
            <a:endParaRPr lang="en-US">
              <a:latin typeface="Times New Roman"/>
              <a:cs typeface="Times New Roman"/>
            </a:endParaRPr>
          </a:p>
        </p:txBody>
      </p:sp>
      <p:sp>
        <p:nvSpPr>
          <p:cNvPr id="17" name="TextBox 16">
            <a:extLst>
              <a:ext uri="{FF2B5EF4-FFF2-40B4-BE49-F238E27FC236}">
                <a16:creationId xmlns:a16="http://schemas.microsoft.com/office/drawing/2014/main" id="{CA665452-3754-B4E7-6E0C-A0B47DA9AFEB}"/>
              </a:ext>
            </a:extLst>
          </p:cNvPr>
          <p:cNvSpPr txBox="1"/>
          <p:nvPr/>
        </p:nvSpPr>
        <p:spPr>
          <a:xfrm>
            <a:off x="626352" y="1230200"/>
            <a:ext cx="750164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ea typeface="+mn-lt"/>
                <a:cs typeface="Times New Roman"/>
              </a:rPr>
              <a:t>Initially, we extract the features that contribute to the production data, </a:t>
            </a:r>
            <a:endParaRPr lang="en-US">
              <a:latin typeface="Times New Roman"/>
              <a:cs typeface="Times New Roman"/>
            </a:endParaRPr>
          </a:p>
          <a:p>
            <a:endParaRPr lang="en-US">
              <a:latin typeface="Times New Roman"/>
              <a:cs typeface="Times New Roman"/>
            </a:endParaRPr>
          </a:p>
          <a:p>
            <a:pPr algn="l"/>
            <a:endParaRPr lang="en-US">
              <a:latin typeface="Times New Roman"/>
              <a:cs typeface="Times New Roman"/>
            </a:endParaRPr>
          </a:p>
        </p:txBody>
      </p:sp>
      <p:pic>
        <p:nvPicPr>
          <p:cNvPr id="20" name="Picture 12" descr="Text&#10;&#10;Description automatically generated">
            <a:extLst>
              <a:ext uri="{FF2B5EF4-FFF2-40B4-BE49-F238E27FC236}">
                <a16:creationId xmlns:a16="http://schemas.microsoft.com/office/drawing/2014/main" id="{398B9272-ABA9-53F1-8CB2-7EC1C30F4293}"/>
              </a:ext>
            </a:extLst>
          </p:cNvPr>
          <p:cNvPicPr>
            <a:picLocks noChangeAspect="1"/>
          </p:cNvPicPr>
          <p:nvPr/>
        </p:nvPicPr>
        <p:blipFill>
          <a:blip r:embed="rId5"/>
          <a:stretch>
            <a:fillRect/>
          </a:stretch>
        </p:blipFill>
        <p:spPr>
          <a:xfrm>
            <a:off x="713117" y="5874226"/>
            <a:ext cx="5963728" cy="716716"/>
          </a:xfrm>
          <a:prstGeom prst="rect">
            <a:avLst/>
          </a:prstGeom>
        </p:spPr>
      </p:pic>
      <p:pic>
        <p:nvPicPr>
          <p:cNvPr id="4" name="Picture 3">
            <a:extLst>
              <a:ext uri="{FF2B5EF4-FFF2-40B4-BE49-F238E27FC236}">
                <a16:creationId xmlns:a16="http://schemas.microsoft.com/office/drawing/2014/main" id="{582ADE28-DA09-7F23-C534-A474133A11BC}"/>
              </a:ext>
            </a:extLst>
          </p:cNvPr>
          <p:cNvPicPr>
            <a:picLocks noChangeAspect="1"/>
          </p:cNvPicPr>
          <p:nvPr/>
        </p:nvPicPr>
        <p:blipFill>
          <a:blip r:embed="rId6"/>
          <a:stretch>
            <a:fillRect/>
          </a:stretch>
        </p:blipFill>
        <p:spPr>
          <a:xfrm>
            <a:off x="7833360" y="868988"/>
            <a:ext cx="4236719" cy="2822958"/>
          </a:xfrm>
          <a:prstGeom prst="rect">
            <a:avLst/>
          </a:prstGeom>
        </p:spPr>
      </p:pic>
    </p:spTree>
    <p:extLst>
      <p:ext uri="{BB962C8B-B14F-4D97-AF65-F5344CB8AC3E}">
        <p14:creationId xmlns:p14="http://schemas.microsoft.com/office/powerpoint/2010/main" val="958908639"/>
      </p:ext>
    </p:extLst>
  </p:cSld>
  <p:clrMapOvr>
    <a:masterClrMapping/>
  </p:clrMapOvr>
</p:sld>
</file>

<file path=ppt/theme/theme1.xml><?xml version="1.0" encoding="utf-8"?>
<a:theme xmlns:a="http://schemas.openxmlformats.org/drawingml/2006/main" name="HeadlinesVTI">
  <a:themeElements>
    <a:clrScheme name="AnalogousFromDarkSeedLeftStep">
      <a:dk1>
        <a:srgbClr val="000000"/>
      </a:dk1>
      <a:lt1>
        <a:srgbClr val="FFFFFF"/>
      </a:lt1>
      <a:dk2>
        <a:srgbClr val="1B2830"/>
      </a:dk2>
      <a:lt2>
        <a:srgbClr val="F1F3F0"/>
      </a:lt2>
      <a:accent1>
        <a:srgbClr val="A629E7"/>
      </a:accent1>
      <a:accent2>
        <a:srgbClr val="592FD9"/>
      </a:accent2>
      <a:accent3>
        <a:srgbClr val="294AE7"/>
      </a:accent3>
      <a:accent4>
        <a:srgbClr val="1787D5"/>
      </a:accent4>
      <a:accent5>
        <a:srgbClr val="22BFBE"/>
      </a:accent5>
      <a:accent6>
        <a:srgbClr val="16C67B"/>
      </a:accent6>
      <a:hlink>
        <a:srgbClr val="3897A9"/>
      </a:hlink>
      <a:folHlink>
        <a:srgbClr val="7F7F7F"/>
      </a:folHlink>
    </a:clrScheme>
    <a:fontScheme name="Custom 211">
      <a:majorFont>
        <a:latin typeface="Sitka Banner"/>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8000"/>
            <a:satMod val="170000"/>
          </a:schemeClr>
        </a:solidFill>
        <a:gradFill rotWithShape="1">
          <a:gsLst>
            <a:gs pos="0">
              <a:schemeClr val="phClr">
                <a:tint val="93000"/>
                <a:satMod val="16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VTI" id="{66EB4A02-0C0F-47F1-9F48-4E6882B9F967}" vid="{F3552358-4452-4FDA-9568-4F5DA32F7A6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97ad681-540b-4fdf-a9a2-f640dc05f06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20B0C07E614C4098E6D8E0D7BE4C85" ma:contentTypeVersion="11" ma:contentTypeDescription="Create a new document." ma:contentTypeScope="" ma:versionID="aa4cb9a7b6231b6b000c7f9c9ed76907">
  <xsd:schema xmlns:xsd="http://www.w3.org/2001/XMLSchema" xmlns:xs="http://www.w3.org/2001/XMLSchema" xmlns:p="http://schemas.microsoft.com/office/2006/metadata/properties" xmlns:ns3="997ad681-540b-4fdf-a9a2-f640dc05f065" xmlns:ns4="4abf1b5a-3a79-452b-adbb-f2bf546b0832" targetNamespace="http://schemas.microsoft.com/office/2006/metadata/properties" ma:root="true" ma:fieldsID="ebf3f8a9cf542370840b27faf5e4cb53" ns3:_="" ns4:_="">
    <xsd:import namespace="997ad681-540b-4fdf-a9a2-f640dc05f065"/>
    <xsd:import namespace="4abf1b5a-3a79-452b-adbb-f2bf546b0832"/>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LengthInSeconds" minOccurs="0"/>
                <xsd:element ref="ns3:_activity" minOccurs="0"/>
                <xsd:element ref="ns3: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7ad681-540b-4fdf-a9a2-f640dc05f06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_activity" ma:index="17" nillable="true" ma:displayName="_activity" ma:hidden="true" ma:internalName="_activity">
      <xsd:simpleType>
        <xsd:restriction base="dms:Note"/>
      </xsd:simpleType>
    </xsd:element>
    <xsd:element name="MediaServiceAutoTags" ma:index="18" nillable="true" ma:displayName="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abf1b5a-3a79-452b-adbb-f2bf546b083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1CED6F2-6738-4493-883C-3EED1BA34F0E}">
  <ds:schemaRefs>
    <ds:schemaRef ds:uri="http://schemas.microsoft.com/office/2006/metadata/properties"/>
    <ds:schemaRef ds:uri="http://www.w3.org/2000/xmlns/"/>
    <ds:schemaRef ds:uri="997ad681-540b-4fdf-a9a2-f640dc05f065"/>
    <ds:schemaRef ds:uri="http://www.w3.org/2001/XMLSchema-instance"/>
    <ds:schemaRef ds:uri="http://schemas.microsoft.com/office/infopath/2007/PartnerControls"/>
  </ds:schemaRefs>
</ds:datastoreItem>
</file>

<file path=customXml/itemProps2.xml><?xml version="1.0" encoding="utf-8"?>
<ds:datastoreItem xmlns:ds="http://schemas.openxmlformats.org/officeDocument/2006/customXml" ds:itemID="{18D2DD82-CA26-4B8F-8357-53AD8F134915}">
  <ds:schemaRefs>
    <ds:schemaRef ds:uri="http://schemas.microsoft.com/sharepoint/v3/contenttype/forms"/>
  </ds:schemaRefs>
</ds:datastoreItem>
</file>

<file path=customXml/itemProps3.xml><?xml version="1.0" encoding="utf-8"?>
<ds:datastoreItem xmlns:ds="http://schemas.openxmlformats.org/officeDocument/2006/customXml" ds:itemID="{F27D4D12-76CF-4DC0-B722-D06DC8565BFC}">
  <ds:schemaRefs>
    <ds:schemaRef ds:uri="http://schemas.microsoft.com/office/2006/metadata/contentType"/>
    <ds:schemaRef ds:uri="http://schemas.microsoft.com/office/2006/metadata/properties/metaAttributes"/>
    <ds:schemaRef ds:uri="http://www.w3.org/2000/xmlns/"/>
    <ds:schemaRef ds:uri="http://www.w3.org/2001/XMLSchema"/>
    <ds:schemaRef ds:uri="997ad681-540b-4fdf-a9a2-f640dc05f065"/>
    <ds:schemaRef ds:uri="4abf1b5a-3a79-452b-adbb-f2bf546b0832"/>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155</TotalTime>
  <Words>744</Words>
  <Application>Microsoft Office PowerPoint</Application>
  <PresentationFormat>Widescreen</PresentationFormat>
  <Paragraphs>88</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Avenir Next LT Pro</vt:lpstr>
      <vt:lpstr>Calibri</vt:lpstr>
      <vt:lpstr>Sitka Banner</vt:lpstr>
      <vt:lpstr>Times New Roman</vt:lpstr>
      <vt:lpstr>HeadlinesVTI</vt:lpstr>
      <vt:lpstr>Oil Well Production performance on Volve data set</vt:lpstr>
      <vt:lpstr>Business Problem</vt:lpstr>
      <vt:lpstr>To identify the key factors that affect the production performance of the wells.  To identify the wells with significant production and those that are at risk of becoming dry.  To learn how the wells differ in their production performance so that we can provide suggestions to enhance the wells' production performance  To provide actionable recommendations to improve the production performance of the wells.  </vt:lpstr>
      <vt:lpstr>Increased Production Efficiency  Risk Mitigation  Compliance  Data-Driven Decision Making  Innovation </vt:lpstr>
      <vt:lpstr>Predictive maintenance uses data analysis techniques   Artificial lift technologies are used to increase the flow of oil from a well including rod pumps, gas lifts, and electric submersible pumps  Data Exploration and Analysis  Production Performance Modeling  Performance Improvement Recommendations    </vt:lpstr>
      <vt:lpstr>           </vt:lpstr>
      <vt:lpstr>PowerPoint Presentation</vt:lpstr>
      <vt:lpstr>     </vt:lpstr>
      <vt:lpstr>PowerPoint Presentation</vt:lpstr>
      <vt:lpstr>PowerPoint Presentation</vt:lpstr>
      <vt:lpstr>PowerPoint Presentation</vt:lpstr>
      <vt:lpstr>PowerPoint Presentation</vt:lpstr>
      <vt:lpstr>Classification Model: DECISION TREE                                                      RANDOM FOREST      CLASSIFICATION OF WELLS ON OIL VOLUME:          CLASSIFICATION OF WELLS ON OIL VOLUME:    </vt:lpstr>
      <vt:lpstr>PowerPoint Presentation</vt:lpstr>
      <vt:lpstr>PowerPoint Presentation</vt:lpstr>
      <vt:lpstr>PowerPoint Presentation</vt:lpstr>
      <vt:lpstr>PowerPoint Presentation</vt:lpstr>
      <vt:lpstr>PowerPoint Presentation</vt:lpstr>
      <vt:lpstr>Gas production optimization could boost the wells oil production  From the models the significant wells are NO15/9-F-12 , NO15/9-F-14, NO15/9-F-11 which can also be cross validated with the visualization's above around the optimal conditions that these wells will not be dried-up  Recommendations would be to use the optimal conditions as like choke size range, temperature range, downhole pressure range at which the well is giving the high oil volume   Continuous data analysis will help is better decision-making process and better oil production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Shaik, Misbah Bilal</dc:creator>
  <cp:lastModifiedBy>Syed Sohaib Ali Syed Sohaib Ali</cp:lastModifiedBy>
  <cp:revision>11</cp:revision>
  <dcterms:created xsi:type="dcterms:W3CDTF">2023-04-20T06:32:00Z</dcterms:created>
  <dcterms:modified xsi:type="dcterms:W3CDTF">2023-05-04T20:19:40Z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0x0101000D20B0C07E614C4098E6D8E0D7BE4C85</vt:lpwstr>
  </property>
</Properties>
</file>